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99" r:id="rId3"/>
    <p:sldId id="276" r:id="rId4"/>
    <p:sldId id="264" r:id="rId5"/>
    <p:sldId id="288" r:id="rId6"/>
    <p:sldId id="289" r:id="rId7"/>
    <p:sldId id="303" r:id="rId8"/>
    <p:sldId id="294" r:id="rId9"/>
    <p:sldId id="304" r:id="rId10"/>
    <p:sldId id="293" r:id="rId11"/>
    <p:sldId id="266" r:id="rId12"/>
    <p:sldId id="290" r:id="rId13"/>
    <p:sldId id="297" r:id="rId14"/>
    <p:sldId id="298" r:id="rId15"/>
  </p:sldIdLst>
  <p:sldSz cx="12192000" cy="6858000"/>
  <p:notesSz cx="6858000" cy="9144000"/>
  <p:custDataLst>
    <p:tags r:id="rId16"/>
  </p:custDataLst>
  <p:defaultTextStyle>
    <a:defPPr>
      <a:defRPr lang="zh-CN"/>
    </a:defPPr>
    <a:lvl1pPr marL="0" lvl="0" indent="0" algn="l" defTabSz="91440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5pPr>
    <a:lvl6pPr marL="2286000" lvl="5" indent="0" algn="l" defTabSz="91440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6pPr>
    <a:lvl7pPr marL="2743200" lvl="6" indent="0" algn="l" defTabSz="91440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7pPr>
    <a:lvl8pPr marL="3200400" lvl="7" indent="0" algn="l" defTabSz="91440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8pPr>
    <a:lvl9pPr marL="3657600" lvl="8" indent="0" algn="l" defTabSz="914400" eaLnBrk="1" fontAlgn="base" latinLnBrk="0" hangingPunct="1">
      <a:lnSpc>
        <a:spcPct val="100000"/>
      </a:lnSpc>
      <a:spcBef>
        <a:spcPct val="0"/>
      </a:spcBef>
      <a:spcAft>
        <a:spcPct val="0"/>
      </a:spcAft>
      <a:buNone/>
      <a:defRPr sz="1800" kern="1200">
        <a:solidFill>
          <a:schemeClr val="tx1"/>
        </a:solidFill>
        <a:latin typeface="Arial" panose="020B0604020202020204" pitchFamily="34" charset="0"/>
        <a:ea typeface="微软雅黑" panose="020B0503020204020204" charset="-122"/>
        <a:cs typeface="+mn-cs"/>
      </a:defRPr>
    </a:lvl9pPr>
  </p:defaultTextStyle>
  <p:extLst>
    <p:ext uri="{EFAFB233-063F-42B5-8137-9DF3F51BA10A}">
      <p15:sldGuideLst xmlns:p15="http://schemas.microsoft.com/office/powerpoint/2012/main">
        <p15:guide id="1" orient="horz" pos="2160">
          <p15:clr>
            <a:srgbClr val="A4A3A4"/>
          </p15:clr>
        </p15:guide>
        <p15:guide id="2" pos="29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649F"/>
    <a:srgbClr val="5E80B0"/>
    <a:srgbClr val="7DB1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75"/>
    <p:restoredTop sz="94660"/>
  </p:normalViewPr>
  <p:slideViewPr>
    <p:cSldViewPr snapToGrid="0" showGuides="1">
      <p:cViewPr varScale="1">
        <p:scale>
          <a:sx n="84" d="100"/>
          <a:sy n="84" d="100"/>
        </p:scale>
        <p:origin x="370" y="82"/>
      </p:cViewPr>
      <p:guideLst>
        <p:guide orient="horz" pos="2160"/>
        <p:guide pos="2928"/>
      </p:guideLst>
    </p:cSldViewPr>
  </p:slideViewPr>
  <p:notesTextViewPr>
    <p:cViewPr>
      <p:scale>
        <a:sx n="1" d="1"/>
        <a:sy n="1" d="1"/>
      </p:scale>
      <p:origin x="0" y="0"/>
    </p:cViewPr>
  </p:notesTextViewPr>
  <p:sorterViewPr>
    <p:cViewPr>
      <p:scale>
        <a:sx n="100" d="100"/>
        <a:sy n="100" d="100"/>
      </p:scale>
      <p:origin x="0" y="0"/>
    </p:cViewPr>
  </p:sorter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nchorCtr="0"/>
          <a:lstStyle/>
          <a:p>
            <a:pPr lvl="0"/>
            <a:r>
              <a:rPr lang="zh-CN" altLang="en-US"/>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nchorCtr="0"/>
          <a:lstStyle/>
          <a:p>
            <a:pPr lvl="0"/>
            <a:r>
              <a:rPr lang="zh-CN" altLang="en-US"/>
              <a:t>单击此处编辑母版文本样式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nchorCtr="0"/>
          <a:lstStyle/>
          <a:p>
            <a:pPr lvl="0"/>
            <a:r>
              <a:rPr lang="zh-CN" altLang="en-US"/>
              <a:t>单击此处编辑母版标题样式</a:t>
            </a:r>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nchorCtr="0"/>
          <a:lstStyle/>
          <a:p>
            <a:pPr lvl="0"/>
            <a:r>
              <a:rPr lang="zh-CN" altLang="en-US"/>
              <a:t>单击此处编辑母版文本样式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E34DBC0E-06DF-4452-B21C-13EF073AF063}" type="datetimeFigureOut">
              <a:rPr lang="zh-CN" altLang="en-US" strike="noStrike" noProof="1" smtClean="0">
                <a:latin typeface="+mn-lt"/>
                <a:ea typeface="+mn-ea"/>
                <a:cs typeface="+mn-cs"/>
              </a:rPr>
              <a:t>2024-03-07</a:t>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8AE5E5E4-3DB3-4B86-AECB-FF86B4A0601C}"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4.png"/><Relationship Id="rId5" Type="http://schemas.openxmlformats.org/officeDocument/2006/relationships/tags" Target="../tags/tag6.xml"/><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1"/>
          <p:cNvPicPr>
            <a:picLocks noChangeAspect="1"/>
          </p:cNvPicPr>
          <p:nvPr/>
        </p:nvPicPr>
        <p:blipFill>
          <a:blip r:embed="rId8"/>
          <a:stretch>
            <a:fillRect/>
          </a:stretch>
        </p:blipFill>
        <p:spPr>
          <a:xfrm flipH="1">
            <a:off x="8610600" y="0"/>
            <a:ext cx="3581400" cy="1006475"/>
          </a:xfrm>
          <a:prstGeom prst="rect">
            <a:avLst/>
          </a:prstGeom>
          <a:noFill/>
          <a:ln w="9525">
            <a:noFill/>
          </a:ln>
        </p:spPr>
      </p:pic>
      <p:sp>
        <p:nvSpPr>
          <p:cNvPr id="13314" name="文本框 2"/>
          <p:cNvSpPr txBox="1"/>
          <p:nvPr/>
        </p:nvSpPr>
        <p:spPr>
          <a:xfrm>
            <a:off x="868680" y="25400"/>
            <a:ext cx="6320790" cy="737235"/>
          </a:xfrm>
          <a:prstGeom prst="rect">
            <a:avLst/>
          </a:prstGeom>
          <a:noFill/>
          <a:ln w="9525">
            <a:noFill/>
          </a:ln>
        </p:spPr>
        <p:txBody>
          <a:bodyPr wrap="square" anchor="t" anchorCtr="0">
            <a:spAutoFit/>
          </a:bodyPr>
          <a:lstStyle/>
          <a:p>
            <a:pPr algn="l">
              <a:lnSpc>
                <a:spcPct val="150000"/>
              </a:lnSpc>
            </a:pPr>
            <a:r>
              <a:rPr lang="zh-CN" altLang="en-US" sz="2800" b="1" dirty="0">
                <a:solidFill>
                  <a:srgbClr val="4B649F"/>
                </a:solidFill>
                <a:sym typeface="+mn-ea"/>
              </a:rPr>
              <a:t>项目难点以及创新性解决路径</a:t>
            </a:r>
            <a:endParaRPr lang="zh-CN" altLang="en-US" sz="2800" b="1" dirty="0">
              <a:solidFill>
                <a:srgbClr val="4B649F"/>
              </a:solidFill>
              <a:latin typeface="Arial" panose="020B0604020202020204" pitchFamily="34" charset="0"/>
              <a:ea typeface="微软雅黑" panose="020B0503020204020204" charset="-122"/>
            </a:endParaRPr>
          </a:p>
        </p:txBody>
      </p:sp>
      <p:cxnSp>
        <p:nvCxnSpPr>
          <p:cNvPr id="4" name="直接连接符 3"/>
          <p:cNvCxnSpPr/>
          <p:nvPr/>
        </p:nvCxnSpPr>
        <p:spPr>
          <a:xfrm>
            <a:off x="0" y="812800"/>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MH_SubTitle_1"/>
          <p:cNvSpPr/>
          <p:nvPr>
            <p:custDataLst>
              <p:tags r:id="rId1"/>
            </p:custDataLst>
          </p:nvPr>
        </p:nvSpPr>
        <p:spPr bwMode="auto">
          <a:xfrm>
            <a:off x="272135" y="1797656"/>
            <a:ext cx="2272946" cy="3555365"/>
          </a:xfrm>
          <a:prstGeom prst="rect">
            <a:avLst/>
          </a:prstGeom>
          <a:no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defRPr/>
            </a:pPr>
            <a:endParaRPr lang="ko-KR" altLang="en-US" strike="noStrike" noProof="1">
              <a:solidFill>
                <a:schemeClr val="accent1"/>
              </a:solidFill>
              <a:cs typeface="+mn-ea"/>
              <a:sym typeface="+mn-lt"/>
            </a:endParaRPr>
          </a:p>
        </p:txBody>
      </p:sp>
      <p:sp>
        <p:nvSpPr>
          <p:cNvPr id="11" name="MH_SubTitle_2"/>
          <p:cNvSpPr/>
          <p:nvPr>
            <p:custDataLst>
              <p:tags r:id="rId2"/>
            </p:custDataLst>
          </p:nvPr>
        </p:nvSpPr>
        <p:spPr bwMode="auto">
          <a:xfrm>
            <a:off x="2718960" y="1789305"/>
            <a:ext cx="2309079" cy="3555365"/>
          </a:xfrm>
          <a:prstGeom prst="rect">
            <a:avLst/>
          </a:prstGeom>
          <a:no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pPr>
            <a:endParaRPr lang="ko-KR" altLang="en-US" strike="noStrike" noProof="1">
              <a:solidFill>
                <a:schemeClr val="accent1"/>
              </a:solidFill>
              <a:cs typeface="+mn-ea"/>
              <a:sym typeface="+mn-lt"/>
            </a:endParaRPr>
          </a:p>
        </p:txBody>
      </p:sp>
      <p:sp>
        <p:nvSpPr>
          <p:cNvPr id="12" name="MH_SubTitle_3"/>
          <p:cNvSpPr/>
          <p:nvPr>
            <p:custDataLst>
              <p:tags r:id="rId3"/>
            </p:custDataLst>
          </p:nvPr>
        </p:nvSpPr>
        <p:spPr bwMode="auto">
          <a:xfrm>
            <a:off x="5299709" y="1797657"/>
            <a:ext cx="2119447" cy="3547014"/>
          </a:xfrm>
          <a:prstGeom prst="rect">
            <a:avLst/>
          </a:prstGeom>
          <a:no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pPr>
            <a:endParaRPr lang="ko-KR" altLang="en-US" strike="noStrike" noProof="1">
              <a:solidFill>
                <a:schemeClr val="accent1"/>
              </a:solidFill>
              <a:cs typeface="+mn-ea"/>
              <a:sym typeface="+mn-lt"/>
            </a:endParaRPr>
          </a:p>
        </p:txBody>
      </p:sp>
      <p:sp>
        <p:nvSpPr>
          <p:cNvPr id="16" name="MH_Other_1"/>
          <p:cNvSpPr/>
          <p:nvPr>
            <p:custDataLst>
              <p:tags r:id="rId4"/>
            </p:custDataLst>
          </p:nvPr>
        </p:nvSpPr>
        <p:spPr>
          <a:xfrm>
            <a:off x="1774178" y="1557638"/>
            <a:ext cx="598488" cy="539750"/>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fontAlgn="auto">
              <a:defRPr/>
            </a:pPr>
            <a:r>
              <a:rPr lang="en-US" altLang="zh-CN" sz="2000" strike="noStrike" noProof="1">
                <a:solidFill>
                  <a:schemeClr val="bg1"/>
                </a:solidFill>
                <a:cs typeface="+mn-ea"/>
                <a:sym typeface="+mn-lt"/>
              </a:rPr>
              <a:t>01</a:t>
            </a:r>
            <a:endParaRPr lang="zh-CN" altLang="en-US" sz="2000" strike="noStrike" noProof="1">
              <a:solidFill>
                <a:schemeClr val="bg1"/>
              </a:solidFill>
              <a:cs typeface="+mn-ea"/>
              <a:sym typeface="+mn-lt"/>
            </a:endParaRPr>
          </a:p>
        </p:txBody>
      </p:sp>
      <p:sp>
        <p:nvSpPr>
          <p:cNvPr id="17" name="MH_Other_2"/>
          <p:cNvSpPr/>
          <p:nvPr>
            <p:custDataLst>
              <p:tags r:id="rId5"/>
            </p:custDataLst>
          </p:nvPr>
        </p:nvSpPr>
        <p:spPr>
          <a:xfrm>
            <a:off x="4261558" y="1595788"/>
            <a:ext cx="596900" cy="539750"/>
          </a:xfrm>
          <a:custGeom>
            <a:avLst/>
            <a:gdLst>
              <a:gd name="connsiteX0" fmla="*/ 28343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3 w 509451"/>
              <a:gd name="connsiteY8" fmla="*/ 361109 h 459661"/>
              <a:gd name="connsiteX9" fmla="*/ 0 w 509451"/>
              <a:gd name="connsiteY9" fmla="*/ 332765 h 459661"/>
              <a:gd name="connsiteX10" fmla="*/ 0 w 509451"/>
              <a:gd name="connsiteY10" fmla="*/ 28344 h 459661"/>
              <a:gd name="connsiteX11" fmla="*/ 28343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3"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3" y="361109"/>
                </a:lnTo>
                <a:cubicBezTo>
                  <a:pt x="12690" y="361109"/>
                  <a:pt x="0" y="348419"/>
                  <a:pt x="0" y="332765"/>
                </a:cubicBezTo>
                <a:lnTo>
                  <a:pt x="0" y="28344"/>
                </a:lnTo>
                <a:cubicBezTo>
                  <a:pt x="0" y="12690"/>
                  <a:pt x="12690" y="0"/>
                  <a:pt x="28343" y="0"/>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fontAlgn="auto">
              <a:defRPr/>
            </a:pPr>
            <a:r>
              <a:rPr lang="en-US" altLang="zh-CN" sz="2000" strike="noStrike" noProof="1">
                <a:solidFill>
                  <a:schemeClr val="bg1"/>
                </a:solidFill>
                <a:cs typeface="+mn-ea"/>
                <a:sym typeface="+mn-lt"/>
              </a:rPr>
              <a:t>02</a:t>
            </a:r>
            <a:endParaRPr lang="zh-CN" altLang="en-US" sz="2000" strike="noStrike" noProof="1">
              <a:solidFill>
                <a:schemeClr val="bg1"/>
              </a:solidFill>
              <a:cs typeface="+mn-ea"/>
              <a:sym typeface="+mn-lt"/>
            </a:endParaRPr>
          </a:p>
        </p:txBody>
      </p:sp>
      <p:sp>
        <p:nvSpPr>
          <p:cNvPr id="18" name="MH_Other_3"/>
          <p:cNvSpPr/>
          <p:nvPr>
            <p:custDataLst>
              <p:tags r:id="rId6"/>
            </p:custDataLst>
          </p:nvPr>
        </p:nvSpPr>
        <p:spPr>
          <a:xfrm>
            <a:off x="6606636" y="1618343"/>
            <a:ext cx="598488" cy="539750"/>
          </a:xfrm>
          <a:custGeom>
            <a:avLst/>
            <a:gdLst>
              <a:gd name="connsiteX0" fmla="*/ 28344 w 509451"/>
              <a:gd name="connsiteY0" fmla="*/ 0 h 459661"/>
              <a:gd name="connsiteX1" fmla="*/ 481108 w 509451"/>
              <a:gd name="connsiteY1" fmla="*/ 0 h 459661"/>
              <a:gd name="connsiteX2" fmla="*/ 509451 w 509451"/>
              <a:gd name="connsiteY2" fmla="*/ 28344 h 459661"/>
              <a:gd name="connsiteX3" fmla="*/ 509451 w 509451"/>
              <a:gd name="connsiteY3" fmla="*/ 332765 h 459661"/>
              <a:gd name="connsiteX4" fmla="*/ 481108 w 509451"/>
              <a:gd name="connsiteY4" fmla="*/ 361109 h 459661"/>
              <a:gd name="connsiteX5" fmla="*/ 313285 w 509451"/>
              <a:gd name="connsiteY5" fmla="*/ 361109 h 459661"/>
              <a:gd name="connsiteX6" fmla="*/ 256124 w 509451"/>
              <a:gd name="connsiteY6" fmla="*/ 459661 h 459661"/>
              <a:gd name="connsiteX7" fmla="*/ 198965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8" y="0"/>
                </a:lnTo>
                <a:cubicBezTo>
                  <a:pt x="496761" y="0"/>
                  <a:pt x="509451" y="12690"/>
                  <a:pt x="509451" y="28344"/>
                </a:cubicBezTo>
                <a:lnTo>
                  <a:pt x="509451" y="332765"/>
                </a:lnTo>
                <a:cubicBezTo>
                  <a:pt x="509451" y="348419"/>
                  <a:pt x="496761" y="361109"/>
                  <a:pt x="481108" y="361109"/>
                </a:cubicBezTo>
                <a:lnTo>
                  <a:pt x="313285" y="361109"/>
                </a:lnTo>
                <a:lnTo>
                  <a:pt x="256124" y="459661"/>
                </a:lnTo>
                <a:lnTo>
                  <a:pt x="198965" y="361109"/>
                </a:lnTo>
                <a:lnTo>
                  <a:pt x="28344" y="361109"/>
                </a:lnTo>
                <a:cubicBezTo>
                  <a:pt x="12690" y="361109"/>
                  <a:pt x="0" y="348419"/>
                  <a:pt x="0" y="332765"/>
                </a:cubicBezTo>
                <a:lnTo>
                  <a:pt x="0" y="28344"/>
                </a:lnTo>
                <a:cubicBezTo>
                  <a:pt x="0" y="12690"/>
                  <a:pt x="12690" y="0"/>
                  <a:pt x="28344" y="0"/>
                </a:cubicBez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fontAlgn="auto">
              <a:defRPr/>
            </a:pPr>
            <a:r>
              <a:rPr lang="en-US" altLang="zh-CN" sz="2000" strike="noStrike" noProof="1">
                <a:solidFill>
                  <a:schemeClr val="bg1"/>
                </a:solidFill>
                <a:cs typeface="+mn-ea"/>
                <a:sym typeface="+mn-lt"/>
              </a:rPr>
              <a:t>03</a:t>
            </a:r>
            <a:endParaRPr lang="zh-CN" altLang="en-US" sz="2000" strike="noStrike" noProof="1">
              <a:solidFill>
                <a:schemeClr val="bg1"/>
              </a:solidFill>
              <a:cs typeface="+mn-ea"/>
              <a:sym typeface="+mn-lt"/>
            </a:endParaRPr>
          </a:p>
        </p:txBody>
      </p:sp>
      <p:sp>
        <p:nvSpPr>
          <p:cNvPr id="13333" name="文本框 21"/>
          <p:cNvSpPr txBox="1"/>
          <p:nvPr/>
        </p:nvSpPr>
        <p:spPr>
          <a:xfrm>
            <a:off x="446015" y="2353095"/>
            <a:ext cx="1889381" cy="2645853"/>
          </a:xfrm>
          <a:prstGeom prst="rect">
            <a:avLst/>
          </a:prstGeom>
          <a:noFill/>
          <a:ln w="9525">
            <a:noFill/>
          </a:ln>
        </p:spPr>
        <p:txBody>
          <a:bodyPr wrap="square" anchor="t" anchorCtr="0">
            <a:spAutoFit/>
          </a:bodyPr>
          <a:lstStyle/>
          <a:p>
            <a:pPr algn="just">
              <a:lnSpc>
                <a:spcPct val="120000"/>
              </a:lnSpc>
            </a:pPr>
            <a:r>
              <a:rPr lang="zh-CN" altLang="en-US" sz="2000" dirty="0">
                <a:solidFill>
                  <a:srgbClr val="595959"/>
                </a:solidFill>
                <a:latin typeface="Arial" panose="020B0604020202020204" pitchFamily="34" charset="0"/>
                <a:ea typeface="微软雅黑" panose="020B0503020204020204" charset="-122"/>
                <a:sym typeface="Arial" panose="020B0604020202020204" pitchFamily="34" charset="0"/>
              </a:rPr>
              <a:t>背景复杂，背景容易充斥黑、蓝、绿三种颜色，模糊背景与前景特征信息，加大检测难度；</a:t>
            </a:r>
          </a:p>
        </p:txBody>
      </p:sp>
      <p:sp>
        <p:nvSpPr>
          <p:cNvPr id="13334" name="文本框 22"/>
          <p:cNvSpPr txBox="1"/>
          <p:nvPr/>
        </p:nvSpPr>
        <p:spPr>
          <a:xfrm>
            <a:off x="2912932" y="2353094"/>
            <a:ext cx="1878866" cy="1907189"/>
          </a:xfrm>
          <a:prstGeom prst="rect">
            <a:avLst/>
          </a:prstGeom>
          <a:noFill/>
          <a:ln w="9525">
            <a:noFill/>
          </a:ln>
        </p:spPr>
        <p:txBody>
          <a:bodyPr wrap="square" anchor="t" anchorCtr="0">
            <a:spAutoFit/>
          </a:bodyPr>
          <a:lstStyle/>
          <a:p>
            <a:pPr algn="just">
              <a:lnSpc>
                <a:spcPct val="120000"/>
              </a:lnSpc>
            </a:pPr>
            <a:r>
              <a:rPr lang="zh-CN" altLang="en-US" sz="2000" dirty="0">
                <a:solidFill>
                  <a:srgbClr val="595959"/>
                </a:solidFill>
                <a:latin typeface="Arial" panose="020B0604020202020204" pitchFamily="34" charset="0"/>
                <a:ea typeface="微软雅黑" panose="020B0503020204020204" charset="-122"/>
                <a:sym typeface="Arial" panose="020B0604020202020204" pitchFamily="34" charset="0"/>
              </a:rPr>
              <a:t>待检测存在目标密集、特征模糊、目标重叠以及目标较小等复杂情况；</a:t>
            </a:r>
          </a:p>
        </p:txBody>
      </p:sp>
      <p:sp>
        <p:nvSpPr>
          <p:cNvPr id="13335" name="文本框 23"/>
          <p:cNvSpPr txBox="1"/>
          <p:nvPr/>
        </p:nvSpPr>
        <p:spPr>
          <a:xfrm>
            <a:off x="5510299" y="2353094"/>
            <a:ext cx="1800101" cy="2645853"/>
          </a:xfrm>
          <a:prstGeom prst="rect">
            <a:avLst/>
          </a:prstGeom>
          <a:noFill/>
          <a:ln w="9525">
            <a:noFill/>
          </a:ln>
        </p:spPr>
        <p:txBody>
          <a:bodyPr wrap="square" anchor="t" anchorCtr="0">
            <a:spAutoFit/>
          </a:bodyPr>
          <a:lstStyle/>
          <a:p>
            <a:pPr algn="just">
              <a:lnSpc>
                <a:spcPct val="120000"/>
              </a:lnSpc>
              <a:buClrTx/>
              <a:buSzTx/>
              <a:buFontTx/>
            </a:pPr>
            <a:r>
              <a:rPr lang="zh-CN" altLang="en-US" sz="2000" dirty="0">
                <a:solidFill>
                  <a:srgbClr val="595959"/>
                </a:solidFill>
                <a:latin typeface="Arial" panose="020B0604020202020204" pitchFamily="34" charset="0"/>
                <a:ea typeface="微软雅黑" panose="020B0503020204020204" charset="-122"/>
                <a:sym typeface="Arial" panose="020B0604020202020204" pitchFamily="34" charset="0"/>
              </a:rPr>
              <a:t>复杂的检测任务会加重模型的压力，导致模型效率变慢。故移动端的部署会增加检测成本。</a:t>
            </a:r>
          </a:p>
        </p:txBody>
      </p:sp>
      <p:grpSp>
        <p:nvGrpSpPr>
          <p:cNvPr id="8208" name="组合 18"/>
          <p:cNvGrpSpPr/>
          <p:nvPr/>
        </p:nvGrpSpPr>
        <p:grpSpPr>
          <a:xfrm>
            <a:off x="133350" y="125413"/>
            <a:ext cx="639763" cy="638175"/>
            <a:chOff x="1131485" y="2234042"/>
            <a:chExt cx="1607262" cy="1607262"/>
          </a:xfrm>
        </p:grpSpPr>
        <p:sp>
          <p:nvSpPr>
            <p:cNvPr id="2" name="椭圆 1"/>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椭圆 2"/>
            <p:cNvSpPr/>
            <p:nvPr/>
          </p:nvSpPr>
          <p:spPr>
            <a:xfrm>
              <a:off x="1241020" y="2343577"/>
              <a:ext cx="1388192" cy="1388192"/>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211" name="KSO_Shape"/>
            <p:cNvSpPr/>
            <p:nvPr/>
          </p:nvSpPr>
          <p:spPr>
            <a:xfrm>
              <a:off x="1480150" y="2597150"/>
              <a:ext cx="909932" cy="881046"/>
            </a:xfrm>
            <a:custGeom>
              <a:avLst/>
              <a:gdLst/>
              <a:ahLst/>
              <a:cxnLst>
                <a:cxn ang="0">
                  <a:pos x="168510" y="73510"/>
                </a:cxn>
                <a:cxn ang="0">
                  <a:pos x="173332" y="73510"/>
                </a:cxn>
                <a:cxn ang="0">
                  <a:pos x="181294" y="88599"/>
                </a:cxn>
                <a:cxn ang="0">
                  <a:pos x="141947" y="147885"/>
                </a:cxn>
                <a:cxn ang="0">
                  <a:pos x="132685" y="152480"/>
                </a:cxn>
                <a:cxn ang="0">
                  <a:pos x="109567" y="152480"/>
                </a:cxn>
                <a:cxn ang="0">
                  <a:pos x="109567" y="171170"/>
                </a:cxn>
                <a:cxn ang="0">
                  <a:pos x="106505" y="176225"/>
                </a:cxn>
                <a:cxn ang="0">
                  <a:pos x="103673" y="176915"/>
                </a:cxn>
                <a:cxn ang="0">
                  <a:pos x="100075" y="175842"/>
                </a:cxn>
                <a:cxn ang="0">
                  <a:pos x="82086" y="163664"/>
                </a:cxn>
                <a:cxn ang="0">
                  <a:pos x="64479" y="175842"/>
                </a:cxn>
                <a:cxn ang="0">
                  <a:pos x="58049" y="176225"/>
                </a:cxn>
                <a:cxn ang="0">
                  <a:pos x="54758" y="171170"/>
                </a:cxn>
                <a:cxn ang="0">
                  <a:pos x="54758" y="124446"/>
                </a:cxn>
                <a:cxn ang="0">
                  <a:pos x="64632" y="104685"/>
                </a:cxn>
                <a:cxn ang="0">
                  <a:pos x="67771" y="103842"/>
                </a:cxn>
                <a:cxn ang="0">
                  <a:pos x="115997" y="103842"/>
                </a:cxn>
                <a:cxn ang="0">
                  <a:pos x="109414" y="128123"/>
                </a:cxn>
                <a:cxn ang="0">
                  <a:pos x="126944" y="128123"/>
                </a:cxn>
                <a:cxn ang="0">
                  <a:pos x="168510" y="73510"/>
                </a:cxn>
                <a:cxn ang="0">
                  <a:pos x="124539" y="2"/>
                </a:cxn>
                <a:cxn ang="0">
                  <a:pos x="167119" y="2806"/>
                </a:cxn>
                <a:cxn ang="0">
                  <a:pos x="174850" y="18047"/>
                </a:cxn>
                <a:cxn ang="0">
                  <a:pos x="126551" y="81080"/>
                </a:cxn>
                <a:cxn ang="0">
                  <a:pos x="117825" y="85215"/>
                </a:cxn>
                <a:cxn ang="0">
                  <a:pos x="45032" y="85215"/>
                </a:cxn>
                <a:cxn ang="0">
                  <a:pos x="23447" y="111715"/>
                </a:cxn>
                <a:cxn ang="0">
                  <a:pos x="36689" y="126956"/>
                </a:cxn>
                <a:cxn ang="0">
                  <a:pos x="42506" y="128105"/>
                </a:cxn>
                <a:cxn ang="0">
                  <a:pos x="42506" y="152460"/>
                </a:cxn>
                <a:cxn ang="0">
                  <a:pos x="1096" y="116693"/>
                </a:cxn>
                <a:cxn ang="0">
                  <a:pos x="1326" y="96474"/>
                </a:cxn>
                <a:cxn ang="0">
                  <a:pos x="55366" y="13682"/>
                </a:cxn>
                <a:cxn ang="0">
                  <a:pos x="71669" y="4645"/>
                </a:cxn>
                <a:cxn ang="0">
                  <a:pos x="124539" y="2"/>
                </a:cxn>
              </a:cxnLst>
              <a:rect l="0" t="0" r="0" b="0"/>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w="9525">
              <a:noFill/>
            </a:ln>
          </p:spPr>
          <p:txBody>
            <a:bodyPr/>
            <a:lstStyle/>
            <a:p>
              <a:endParaRPr lang="zh-CN" altLang="en-US"/>
            </a:p>
          </p:txBody>
        </p:sp>
      </p:grpSp>
      <p:sp>
        <p:nvSpPr>
          <p:cNvPr id="11273" name="文本框 9"/>
          <p:cNvSpPr txBox="1"/>
          <p:nvPr/>
        </p:nvSpPr>
        <p:spPr>
          <a:xfrm>
            <a:off x="634366" y="999490"/>
            <a:ext cx="4359666" cy="429861"/>
          </a:xfrm>
          <a:prstGeom prst="rect">
            <a:avLst/>
          </a:prstGeom>
          <a:noFill/>
          <a:ln w="9525">
            <a:noFill/>
          </a:ln>
        </p:spPr>
        <p:txBody>
          <a:bodyPr wrap="square" anchor="t" anchorCtr="0">
            <a:spAutoFit/>
          </a:bodyPr>
          <a:lstStyle/>
          <a:p>
            <a:pPr algn="just">
              <a:lnSpc>
                <a:spcPct val="120000"/>
              </a:lnSpc>
            </a:pPr>
            <a:r>
              <a:rPr lang="zh-CN" altLang="en-US" sz="2000" b="1" dirty="0">
                <a:solidFill>
                  <a:srgbClr val="4B649F"/>
                </a:solidFill>
                <a:latin typeface="Arial" panose="020B0604020202020204" pitchFamily="34" charset="0"/>
                <a:ea typeface="微软雅黑" panose="020B0503020204020204" charset="-122"/>
                <a:sym typeface="Arial" panose="020B0604020202020204" pitchFamily="34" charset="0"/>
              </a:rPr>
              <a:t>水下目标检测任务面临的主要难点：</a:t>
            </a:r>
          </a:p>
        </p:txBody>
      </p:sp>
      <p:pic>
        <p:nvPicPr>
          <p:cNvPr id="20" name="图片 19">
            <a:extLst>
              <a:ext uri="{FF2B5EF4-FFF2-40B4-BE49-F238E27FC236}">
                <a16:creationId xmlns:a16="http://schemas.microsoft.com/office/drawing/2014/main" id="{5CB1FB96-1CBA-02E5-ABA5-47A83467E303}"/>
              </a:ext>
            </a:extLst>
          </p:cNvPr>
          <p:cNvPicPr>
            <a:picLocks noChangeAspect="1"/>
          </p:cNvPicPr>
          <p:nvPr/>
        </p:nvPicPr>
        <p:blipFill rotWithShape="1">
          <a:blip r:embed="rId9"/>
          <a:srcRect l="1" r="3606"/>
          <a:stretch/>
        </p:blipFill>
        <p:spPr bwMode="auto">
          <a:xfrm>
            <a:off x="7591571" y="840711"/>
            <a:ext cx="2545080" cy="1913890"/>
          </a:xfrm>
          <a:prstGeom prst="rect">
            <a:avLst/>
          </a:prstGeom>
          <a:ln>
            <a:noFill/>
          </a:ln>
          <a:extLst>
            <a:ext uri="{53640926-AAD7-44D8-BBD7-CCE9431645EC}">
              <a14:shadowObscured xmlns:a14="http://schemas.microsoft.com/office/drawing/2010/main"/>
            </a:ext>
          </a:extLst>
        </p:spPr>
      </p:pic>
      <p:pic>
        <p:nvPicPr>
          <p:cNvPr id="21" name="图片 20">
            <a:extLst>
              <a:ext uri="{FF2B5EF4-FFF2-40B4-BE49-F238E27FC236}">
                <a16:creationId xmlns:a16="http://schemas.microsoft.com/office/drawing/2014/main" id="{161650AC-7A02-96C9-7011-C9E693E55E94}"/>
              </a:ext>
            </a:extLst>
          </p:cNvPr>
          <p:cNvPicPr>
            <a:picLocks noChangeAspect="1"/>
          </p:cNvPicPr>
          <p:nvPr/>
        </p:nvPicPr>
        <p:blipFill>
          <a:blip r:embed="rId10"/>
          <a:stretch>
            <a:fillRect/>
          </a:stretch>
        </p:blipFill>
        <p:spPr>
          <a:xfrm>
            <a:off x="9616309" y="2811780"/>
            <a:ext cx="2575691" cy="1913890"/>
          </a:xfrm>
          <a:prstGeom prst="rect">
            <a:avLst/>
          </a:prstGeom>
        </p:spPr>
      </p:pic>
      <p:pic>
        <p:nvPicPr>
          <p:cNvPr id="22" name="图片 21">
            <a:extLst>
              <a:ext uri="{FF2B5EF4-FFF2-40B4-BE49-F238E27FC236}">
                <a16:creationId xmlns:a16="http://schemas.microsoft.com/office/drawing/2014/main" id="{4127FE0F-A5EF-B3AD-0708-B6BF89DD686B}"/>
              </a:ext>
            </a:extLst>
          </p:cNvPr>
          <p:cNvPicPr>
            <a:picLocks noChangeAspect="1"/>
          </p:cNvPicPr>
          <p:nvPr/>
        </p:nvPicPr>
        <p:blipFill>
          <a:blip r:embed="rId11"/>
          <a:stretch>
            <a:fillRect/>
          </a:stretch>
        </p:blipFill>
        <p:spPr>
          <a:xfrm>
            <a:off x="7591571" y="4794993"/>
            <a:ext cx="2534285" cy="1905000"/>
          </a:xfrm>
          <a:prstGeom prst="rect">
            <a:avLst/>
          </a:prstGeom>
        </p:spPr>
      </p:pic>
      <p:sp>
        <p:nvSpPr>
          <p:cNvPr id="6" name="矩形 5">
            <a:extLst>
              <a:ext uri="{FF2B5EF4-FFF2-40B4-BE49-F238E27FC236}">
                <a16:creationId xmlns:a16="http://schemas.microsoft.com/office/drawing/2014/main" id="{DB92BDF0-264B-0C11-EBC5-CCCCCD33A892}"/>
              </a:ext>
            </a:extLst>
          </p:cNvPr>
          <p:cNvSpPr/>
          <p:nvPr/>
        </p:nvSpPr>
        <p:spPr>
          <a:xfrm>
            <a:off x="10417822" y="1398196"/>
            <a:ext cx="1569660"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rPr>
              <a:t>样图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482" name="文本框 2"/>
          <p:cNvSpPr txBox="1"/>
          <p:nvPr/>
        </p:nvSpPr>
        <p:spPr>
          <a:xfrm>
            <a:off x="7221220" y="3054350"/>
            <a:ext cx="4076065" cy="922020"/>
          </a:xfrm>
          <a:prstGeom prst="rect">
            <a:avLst/>
          </a:prstGeom>
          <a:noFill/>
          <a:ln w="9525">
            <a:noFill/>
          </a:ln>
        </p:spPr>
        <p:txBody>
          <a:bodyPr wrap="square" anchor="t" anchorCtr="0">
            <a:spAutoFit/>
          </a:bodyPr>
          <a:lstStyle/>
          <a:p>
            <a:pPr>
              <a:lnSpc>
                <a:spcPct val="150000"/>
              </a:lnSpc>
            </a:pPr>
            <a:r>
              <a:rPr lang="zh-CN" altLang="en-US" sz="3600" b="1" dirty="0">
                <a:solidFill>
                  <a:srgbClr val="4B649F"/>
                </a:solidFill>
                <a:latin typeface="Arial" panose="020B0604020202020204" pitchFamily="34" charset="0"/>
                <a:ea typeface="微软雅黑" panose="020B0503020204020204" charset="-122"/>
              </a:rPr>
              <a:t>项目的实施效果</a:t>
            </a:r>
          </a:p>
        </p:txBody>
      </p:sp>
      <p:pic>
        <p:nvPicPr>
          <p:cNvPr id="20484" name="图片 9"/>
          <p:cNvPicPr>
            <a:picLocks noChangeAspect="1"/>
          </p:cNvPicPr>
          <p:nvPr/>
        </p:nvPicPr>
        <p:blipFill>
          <a:blip r:embed="rId2"/>
          <a:stretch>
            <a:fillRect/>
          </a:stretch>
        </p:blipFill>
        <p:spPr>
          <a:xfrm>
            <a:off x="6326188" y="5200650"/>
            <a:ext cx="5865812" cy="1657350"/>
          </a:xfrm>
          <a:prstGeom prst="rect">
            <a:avLst/>
          </a:prstGeom>
          <a:noFill/>
          <a:ln w="9525">
            <a:noFill/>
          </a:ln>
        </p:spPr>
      </p:pic>
      <p:pic>
        <p:nvPicPr>
          <p:cNvPr id="20485" name="图片 10"/>
          <p:cNvPicPr>
            <a:picLocks noChangeAspect="1"/>
          </p:cNvPicPr>
          <p:nvPr/>
        </p:nvPicPr>
        <p:blipFill>
          <a:blip r:embed="rId3"/>
          <a:stretch>
            <a:fillRect/>
          </a:stretch>
        </p:blipFill>
        <p:spPr>
          <a:xfrm>
            <a:off x="0" y="0"/>
            <a:ext cx="7878763" cy="2216150"/>
          </a:xfrm>
          <a:prstGeom prst="rect">
            <a:avLst/>
          </a:prstGeom>
          <a:noFill/>
          <a:ln w="9525">
            <a:noFill/>
          </a:ln>
        </p:spPr>
      </p:pic>
      <p:grpSp>
        <p:nvGrpSpPr>
          <p:cNvPr id="20486" name="组合 11"/>
          <p:cNvGrpSpPr/>
          <p:nvPr/>
        </p:nvGrpSpPr>
        <p:grpSpPr>
          <a:xfrm>
            <a:off x="1511300" y="2216150"/>
            <a:ext cx="2597150" cy="2598738"/>
            <a:chOff x="7366499" y="2234042"/>
            <a:chExt cx="1607262" cy="1607262"/>
          </a:xfrm>
        </p:grpSpPr>
        <p:sp>
          <p:nvSpPr>
            <p:cNvPr id="13" name="椭圆 12"/>
            <p:cNvSpPr/>
            <p:nvPr/>
          </p:nvSpPr>
          <p:spPr>
            <a:xfrm>
              <a:off x="7366499"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4" name="椭圆 13"/>
            <p:cNvSpPr/>
            <p:nvPr/>
          </p:nvSpPr>
          <p:spPr>
            <a:xfrm>
              <a:off x="7476034" y="2343577"/>
              <a:ext cx="1388192" cy="1388192"/>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489" name="KSO_Shape"/>
            <p:cNvSpPr/>
            <p:nvPr/>
          </p:nvSpPr>
          <p:spPr>
            <a:xfrm>
              <a:off x="7767760" y="2635303"/>
              <a:ext cx="804740" cy="804740"/>
            </a:xfrm>
            <a:custGeom>
              <a:avLst/>
              <a:gdLst/>
              <a:ahLst/>
              <a:cxnLst>
                <a:cxn ang="0">
                  <a:pos x="362213330" y="63103047"/>
                </a:cxn>
                <a:cxn ang="0">
                  <a:pos x="345121571" y="80005660"/>
                </a:cxn>
                <a:cxn ang="0">
                  <a:pos x="288305738" y="23569785"/>
                </a:cxn>
                <a:cxn ang="0">
                  <a:pos x="305397497" y="6573135"/>
                </a:cxn>
                <a:cxn ang="0">
                  <a:pos x="327372617" y="5915904"/>
                </a:cxn>
                <a:cxn ang="0">
                  <a:pos x="362870729" y="41129630"/>
                </a:cxn>
                <a:cxn ang="0">
                  <a:pos x="362213330" y="63103047"/>
                </a:cxn>
                <a:cxn ang="0">
                  <a:pos x="211486778" y="212878724"/>
                </a:cxn>
                <a:cxn ang="0">
                  <a:pos x="154670741" y="156349017"/>
                </a:cxn>
                <a:cxn ang="0">
                  <a:pos x="279665900" y="32115026"/>
                </a:cxn>
                <a:cxn ang="0">
                  <a:pos x="336481938" y="88644733"/>
                </a:cxn>
                <a:cxn ang="0">
                  <a:pos x="211486778" y="212878724"/>
                </a:cxn>
                <a:cxn ang="0">
                  <a:pos x="203598195" y="220672696"/>
                </a:cxn>
                <a:cxn ang="0">
                  <a:pos x="124055988" y="243303550"/>
                </a:cxn>
                <a:cxn ang="0">
                  <a:pos x="146782362" y="164236821"/>
                </a:cxn>
                <a:cxn ang="0">
                  <a:pos x="203598195" y="220672696"/>
                </a:cxn>
                <a:cxn ang="0">
                  <a:pos x="72311227" y="46482134"/>
                </a:cxn>
                <a:cxn ang="0">
                  <a:pos x="36812910" y="82071392"/>
                </a:cxn>
                <a:cxn ang="0">
                  <a:pos x="36812910" y="296546690"/>
                </a:cxn>
                <a:cxn ang="0">
                  <a:pos x="72311227" y="332042116"/>
                </a:cxn>
                <a:cxn ang="0">
                  <a:pos x="286897084" y="332042116"/>
                </a:cxn>
                <a:cxn ang="0">
                  <a:pos x="322395197" y="296546690"/>
                </a:cxn>
                <a:cxn ang="0">
                  <a:pos x="322395197" y="155597749"/>
                </a:cxn>
                <a:cxn ang="0">
                  <a:pos x="359114251" y="120008491"/>
                </a:cxn>
                <a:cxn ang="0">
                  <a:pos x="359114251" y="309599130"/>
                </a:cxn>
                <a:cxn ang="0">
                  <a:pos x="298729857" y="368852210"/>
                </a:cxn>
                <a:cxn ang="0">
                  <a:pos x="59257717" y="368852210"/>
                </a:cxn>
                <a:cxn ang="0">
                  <a:pos x="0" y="309599130"/>
                </a:cxn>
                <a:cxn ang="0">
                  <a:pos x="0" y="72587220"/>
                </a:cxn>
                <a:cxn ang="0">
                  <a:pos x="59257717" y="9672040"/>
                </a:cxn>
                <a:cxn ang="0">
                  <a:pos x="248863232" y="9672040"/>
                </a:cxn>
                <a:cxn ang="0">
                  <a:pos x="213271059" y="46482134"/>
                </a:cxn>
                <a:cxn ang="0">
                  <a:pos x="72311227" y="46482134"/>
                </a:cxn>
              </a:cxnLst>
              <a:rect l="0" t="0" r="0" b="0"/>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w="9525">
              <a:noFill/>
            </a:ln>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2"/>
          <a:stretch>
            <a:fillRect/>
          </a:stretch>
        </p:blipFill>
        <p:spPr>
          <a:xfrm>
            <a:off x="9248140" y="6026150"/>
            <a:ext cx="2943860" cy="831850"/>
          </a:xfrm>
          <a:prstGeom prst="rect">
            <a:avLst/>
          </a:prstGeom>
          <a:noFill/>
          <a:ln w="9525">
            <a:noFill/>
          </a:ln>
        </p:spPr>
      </p:pic>
      <p:sp>
        <p:nvSpPr>
          <p:cNvPr id="48" name="任意多边形 47"/>
          <p:cNvSpPr/>
          <p:nvPr/>
        </p:nvSpPr>
        <p:spPr>
          <a:xfrm rot="5400000">
            <a:off x="2311400" y="-2012950"/>
            <a:ext cx="425450" cy="504825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321945" y="86995"/>
            <a:ext cx="840740" cy="70294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62" name="文本框 1066"/>
          <p:cNvSpPr txBox="1"/>
          <p:nvPr/>
        </p:nvSpPr>
        <p:spPr>
          <a:xfrm>
            <a:off x="1452880" y="297815"/>
            <a:ext cx="3721100" cy="398780"/>
          </a:xfrm>
          <a:prstGeom prst="rect">
            <a:avLst/>
          </a:prstGeom>
          <a:noFill/>
          <a:ln w="9525">
            <a:noFill/>
          </a:ln>
        </p:spPr>
        <p:txBody>
          <a:bodyPr wrap="square" anchor="t" anchorCtr="0">
            <a:spAutoFit/>
          </a:bodyPr>
          <a:lstStyle/>
          <a:p>
            <a:pPr algn="l"/>
            <a:r>
              <a:rPr lang="zh-CN" altLang="en-US" sz="2000" b="1" dirty="0">
                <a:solidFill>
                  <a:schemeClr val="bg1"/>
                </a:solidFill>
                <a:sym typeface="+mn-ea"/>
              </a:rPr>
              <a:t>使用URPC数据集检验模型</a:t>
            </a:r>
            <a:endParaRPr lang="zh-CN" altLang="en-US" sz="2000" b="1" dirty="0">
              <a:solidFill>
                <a:schemeClr val="bg1"/>
              </a:solidFill>
              <a:latin typeface="Arial" panose="020B0604020202020204" pitchFamily="34" charset="0"/>
              <a:ea typeface="微软雅黑" panose="020B0503020204020204" charset="-122"/>
              <a:sym typeface="+mn-ea"/>
            </a:endParaRPr>
          </a:p>
        </p:txBody>
      </p:sp>
      <p:sp>
        <p:nvSpPr>
          <p:cNvPr id="25" name="文本框 24"/>
          <p:cNvSpPr txBox="1"/>
          <p:nvPr/>
        </p:nvSpPr>
        <p:spPr>
          <a:xfrm>
            <a:off x="1162685" y="937260"/>
            <a:ext cx="9911715" cy="1337945"/>
          </a:xfrm>
          <a:prstGeom prst="rect">
            <a:avLst/>
          </a:prstGeom>
          <a:noFill/>
        </p:spPr>
        <p:txBody>
          <a:bodyPr wrap="square" rtlCol="0" anchor="t">
            <a:spAutoFit/>
          </a:bodyPr>
          <a:lstStyle/>
          <a:p>
            <a:pPr algn="l">
              <a:lnSpc>
                <a:spcPct val="150000"/>
              </a:lnSpc>
              <a:buClrTx/>
              <a:buSzTx/>
              <a:buFontTx/>
            </a:pPr>
            <a:r>
              <a:rPr lang="zh-CN" altLang="en-US" sz="1800" dirty="0">
                <a:sym typeface="+mn-ea"/>
              </a:rPr>
              <a:t>参数设置：batch_size为128，epoch为500，img_size为41</a:t>
            </a:r>
            <a:r>
              <a:rPr lang="en-US" altLang="zh-CN" sz="1800" dirty="0">
                <a:sym typeface="+mn-ea"/>
              </a:rPr>
              <a:t>6</a:t>
            </a:r>
            <a:endParaRPr lang="zh-CN" altLang="en-US" sz="1800" dirty="0">
              <a:sym typeface="+mn-ea"/>
            </a:endParaRPr>
          </a:p>
          <a:p>
            <a:pPr algn="l">
              <a:lnSpc>
                <a:spcPct val="150000"/>
              </a:lnSpc>
              <a:buClrTx/>
              <a:buSzTx/>
              <a:buFontTx/>
            </a:pPr>
            <a:r>
              <a:rPr lang="zh-CN" altLang="en-US" sz="1800" dirty="0">
                <a:sym typeface="+mn-ea"/>
              </a:rPr>
              <a:t>训练过程中epoch至172以达到收敛，我们选择了trian_batch0、trian_batch1、trian_batch2的训练过程进行了图片输出，以及用val_batch0的labels和pred结果进行对照，画图如下：</a:t>
            </a:r>
          </a:p>
        </p:txBody>
      </p:sp>
      <p:sp>
        <p:nvSpPr>
          <p:cNvPr id="20489" name="KSO_Shape"/>
          <p:cNvSpPr/>
          <p:nvPr/>
        </p:nvSpPr>
        <p:spPr>
          <a:xfrm>
            <a:off x="503555" y="241300"/>
            <a:ext cx="477520" cy="394335"/>
          </a:xfrm>
          <a:custGeom>
            <a:avLst/>
            <a:gdLst/>
            <a:ahLst/>
            <a:cxnLst>
              <a:cxn ang="0">
                <a:pos x="362213330" y="63103047"/>
              </a:cxn>
              <a:cxn ang="0">
                <a:pos x="345121571" y="80005660"/>
              </a:cxn>
              <a:cxn ang="0">
                <a:pos x="288305738" y="23569785"/>
              </a:cxn>
              <a:cxn ang="0">
                <a:pos x="305397497" y="6573135"/>
              </a:cxn>
              <a:cxn ang="0">
                <a:pos x="327372617" y="5915904"/>
              </a:cxn>
              <a:cxn ang="0">
                <a:pos x="362870729" y="41129630"/>
              </a:cxn>
              <a:cxn ang="0">
                <a:pos x="362213330" y="63103047"/>
              </a:cxn>
              <a:cxn ang="0">
                <a:pos x="211486778" y="212878724"/>
              </a:cxn>
              <a:cxn ang="0">
                <a:pos x="154670741" y="156349017"/>
              </a:cxn>
              <a:cxn ang="0">
                <a:pos x="279665900" y="32115026"/>
              </a:cxn>
              <a:cxn ang="0">
                <a:pos x="336481938" y="88644733"/>
              </a:cxn>
              <a:cxn ang="0">
                <a:pos x="211486778" y="212878724"/>
              </a:cxn>
              <a:cxn ang="0">
                <a:pos x="203598195" y="220672696"/>
              </a:cxn>
              <a:cxn ang="0">
                <a:pos x="124055988" y="243303550"/>
              </a:cxn>
              <a:cxn ang="0">
                <a:pos x="146782362" y="164236821"/>
              </a:cxn>
              <a:cxn ang="0">
                <a:pos x="203598195" y="220672696"/>
              </a:cxn>
              <a:cxn ang="0">
                <a:pos x="72311227" y="46482134"/>
              </a:cxn>
              <a:cxn ang="0">
                <a:pos x="36812910" y="82071392"/>
              </a:cxn>
              <a:cxn ang="0">
                <a:pos x="36812910" y="296546690"/>
              </a:cxn>
              <a:cxn ang="0">
                <a:pos x="72311227" y="332042116"/>
              </a:cxn>
              <a:cxn ang="0">
                <a:pos x="286897084" y="332042116"/>
              </a:cxn>
              <a:cxn ang="0">
                <a:pos x="322395197" y="296546690"/>
              </a:cxn>
              <a:cxn ang="0">
                <a:pos x="322395197" y="155597749"/>
              </a:cxn>
              <a:cxn ang="0">
                <a:pos x="359114251" y="120008491"/>
              </a:cxn>
              <a:cxn ang="0">
                <a:pos x="359114251" y="309599130"/>
              </a:cxn>
              <a:cxn ang="0">
                <a:pos x="298729857" y="368852210"/>
              </a:cxn>
              <a:cxn ang="0">
                <a:pos x="59257717" y="368852210"/>
              </a:cxn>
              <a:cxn ang="0">
                <a:pos x="0" y="309599130"/>
              </a:cxn>
              <a:cxn ang="0">
                <a:pos x="0" y="72587220"/>
              </a:cxn>
              <a:cxn ang="0">
                <a:pos x="59257717" y="9672040"/>
              </a:cxn>
              <a:cxn ang="0">
                <a:pos x="248863232" y="9672040"/>
              </a:cxn>
              <a:cxn ang="0">
                <a:pos x="213271059" y="46482134"/>
              </a:cxn>
              <a:cxn ang="0">
                <a:pos x="72311227" y="46482134"/>
              </a:cxn>
            </a:cxnLst>
            <a:rect l="0" t="0" r="0" b="0"/>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w="9525">
            <a:noFill/>
          </a:ln>
        </p:spPr>
        <p:txBody>
          <a:bodyPr/>
          <a:lstStyle/>
          <a:p>
            <a:endParaRPr lang="zh-CN" altLang="en-US"/>
          </a:p>
        </p:txBody>
      </p:sp>
      <p:pic>
        <p:nvPicPr>
          <p:cNvPr id="12"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722120" y="2739390"/>
            <a:ext cx="7931150" cy="3757930"/>
          </a:xfrm>
          <a:prstGeom prst="rect">
            <a:avLst/>
          </a:prstGeom>
          <a:noFill/>
        </p:spPr>
      </p:pic>
      <p:sp>
        <p:nvSpPr>
          <p:cNvPr id="2" name="文本框 1"/>
          <p:cNvSpPr txBox="1"/>
          <p:nvPr/>
        </p:nvSpPr>
        <p:spPr>
          <a:xfrm>
            <a:off x="5541645" y="6196965"/>
            <a:ext cx="1473835" cy="368300"/>
          </a:xfrm>
          <a:prstGeom prst="rect">
            <a:avLst/>
          </a:prstGeom>
          <a:noFill/>
        </p:spPr>
        <p:txBody>
          <a:bodyPr wrap="square" rtlCol="0" anchor="t">
            <a:spAutoFit/>
          </a:bodyPr>
          <a:lstStyle/>
          <a:p>
            <a:pPr algn="l">
              <a:lnSpc>
                <a:spcPct val="150000"/>
              </a:lnSpc>
              <a:buClrTx/>
              <a:buSzTx/>
              <a:buFontTx/>
            </a:pPr>
            <a:r>
              <a:rPr lang="zh-CN" altLang="en-US" sz="1200" dirty="0">
                <a:sym typeface="+mn-ea"/>
              </a:rPr>
              <a:t>训练结果可视化</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2"/>
          <a:stretch>
            <a:fillRect/>
          </a:stretch>
        </p:blipFill>
        <p:spPr>
          <a:xfrm>
            <a:off x="9248140" y="6026150"/>
            <a:ext cx="2943860" cy="831850"/>
          </a:xfrm>
          <a:prstGeom prst="rect">
            <a:avLst/>
          </a:prstGeom>
          <a:noFill/>
          <a:ln w="9525">
            <a:noFill/>
          </a:ln>
        </p:spPr>
      </p:pic>
      <p:sp>
        <p:nvSpPr>
          <p:cNvPr id="48" name="任意多边形 47"/>
          <p:cNvSpPr/>
          <p:nvPr/>
        </p:nvSpPr>
        <p:spPr>
          <a:xfrm rot="5400000">
            <a:off x="2316480" y="-2018030"/>
            <a:ext cx="425450" cy="505841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321945" y="86995"/>
            <a:ext cx="840740" cy="70294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62" name="文本框 1066"/>
          <p:cNvSpPr txBox="1"/>
          <p:nvPr/>
        </p:nvSpPr>
        <p:spPr>
          <a:xfrm>
            <a:off x="1452880" y="297815"/>
            <a:ext cx="3225165" cy="706755"/>
          </a:xfrm>
          <a:prstGeom prst="rect">
            <a:avLst/>
          </a:prstGeom>
          <a:noFill/>
          <a:ln w="9525">
            <a:noFill/>
          </a:ln>
        </p:spPr>
        <p:txBody>
          <a:bodyPr wrap="square" anchor="t" anchorCtr="0">
            <a:spAutoFit/>
          </a:bodyPr>
          <a:lstStyle/>
          <a:p>
            <a:r>
              <a:rPr lang="zh-CN" altLang="en-US" sz="2000" b="1" dirty="0">
                <a:solidFill>
                  <a:schemeClr val="bg1"/>
                </a:solidFill>
                <a:sym typeface="+mn-ea"/>
              </a:rPr>
              <a:t>使用URPC数据集检验模型</a:t>
            </a:r>
            <a:endParaRPr lang="zh-CN" altLang="en-US" sz="2000" b="1" dirty="0">
              <a:solidFill>
                <a:schemeClr val="bg1"/>
              </a:solidFill>
              <a:latin typeface="Arial" panose="020B0604020202020204" pitchFamily="34" charset="0"/>
              <a:ea typeface="微软雅黑" panose="020B0503020204020204" charset="-122"/>
              <a:sym typeface="+mn-ea"/>
            </a:endParaRPr>
          </a:p>
          <a:p>
            <a:endParaRPr lang="zh-CN" altLang="en-US" sz="2000" b="1" dirty="0">
              <a:solidFill>
                <a:schemeClr val="bg1"/>
              </a:solidFill>
              <a:latin typeface="Arial" panose="020B0604020202020204" pitchFamily="34" charset="0"/>
              <a:ea typeface="微软雅黑" panose="020B0503020204020204" charset="-122"/>
            </a:endParaRPr>
          </a:p>
        </p:txBody>
      </p:sp>
      <p:sp>
        <p:nvSpPr>
          <p:cNvPr id="25" name="文本框 24"/>
          <p:cNvSpPr txBox="1"/>
          <p:nvPr/>
        </p:nvSpPr>
        <p:spPr>
          <a:xfrm>
            <a:off x="9851390" y="5137785"/>
            <a:ext cx="1774825" cy="368300"/>
          </a:xfrm>
          <a:prstGeom prst="rect">
            <a:avLst/>
          </a:prstGeom>
          <a:noFill/>
        </p:spPr>
        <p:txBody>
          <a:bodyPr wrap="square" rtlCol="0" anchor="t">
            <a:spAutoFit/>
          </a:bodyPr>
          <a:lstStyle/>
          <a:p>
            <a:pPr>
              <a:lnSpc>
                <a:spcPct val="150000"/>
              </a:lnSpc>
              <a:buClrTx/>
              <a:buSzTx/>
              <a:buFontTx/>
            </a:pPr>
            <a:r>
              <a:rPr lang="zh-CN" altLang="en-US" sz="1200" dirty="0">
                <a:sym typeface="+mn-ea"/>
              </a:rPr>
              <a:t>训练指标分数</a:t>
            </a:r>
          </a:p>
        </p:txBody>
      </p:sp>
      <p:pic>
        <p:nvPicPr>
          <p:cNvPr id="3" name="图片 2"/>
          <p:cNvPicPr>
            <a:picLocks noChangeAspect="1"/>
          </p:cNvPicPr>
          <p:nvPr/>
        </p:nvPicPr>
        <p:blipFill>
          <a:blip r:embed="rId3"/>
          <a:stretch>
            <a:fillRect/>
          </a:stretch>
        </p:blipFill>
        <p:spPr>
          <a:xfrm>
            <a:off x="2984500" y="890270"/>
            <a:ext cx="6730365" cy="3466465"/>
          </a:xfrm>
          <a:prstGeom prst="rect">
            <a:avLst/>
          </a:prstGeom>
        </p:spPr>
      </p:pic>
      <p:pic>
        <p:nvPicPr>
          <p:cNvPr id="4" name="图片 3"/>
          <p:cNvPicPr>
            <a:picLocks noChangeAspect="1"/>
          </p:cNvPicPr>
          <p:nvPr/>
        </p:nvPicPr>
        <p:blipFill>
          <a:blip r:embed="rId4"/>
          <a:stretch>
            <a:fillRect/>
          </a:stretch>
        </p:blipFill>
        <p:spPr>
          <a:xfrm>
            <a:off x="2984500" y="4723765"/>
            <a:ext cx="6866890" cy="782320"/>
          </a:xfrm>
          <a:prstGeom prst="rect">
            <a:avLst/>
          </a:prstGeom>
        </p:spPr>
      </p:pic>
      <p:sp>
        <p:nvSpPr>
          <p:cNvPr id="5" name="文本框 4"/>
          <p:cNvSpPr txBox="1"/>
          <p:nvPr/>
        </p:nvSpPr>
        <p:spPr>
          <a:xfrm>
            <a:off x="9714865" y="3835400"/>
            <a:ext cx="3319145" cy="368300"/>
          </a:xfrm>
          <a:prstGeom prst="rect">
            <a:avLst/>
          </a:prstGeom>
          <a:noFill/>
        </p:spPr>
        <p:txBody>
          <a:bodyPr wrap="square" rtlCol="0" anchor="t">
            <a:spAutoFit/>
          </a:bodyPr>
          <a:lstStyle/>
          <a:p>
            <a:pPr>
              <a:lnSpc>
                <a:spcPct val="150000"/>
              </a:lnSpc>
              <a:buClrTx/>
              <a:buSzTx/>
              <a:buFontTx/>
            </a:pPr>
            <a:r>
              <a:rPr lang="zh-CN" altLang="en-US" sz="1200" dirty="0">
                <a:sym typeface="+mn-ea"/>
              </a:rPr>
              <a:t>训练过程可视化</a:t>
            </a:r>
          </a:p>
        </p:txBody>
      </p:sp>
      <p:sp>
        <p:nvSpPr>
          <p:cNvPr id="6" name="文本框 5"/>
          <p:cNvSpPr txBox="1"/>
          <p:nvPr/>
        </p:nvSpPr>
        <p:spPr>
          <a:xfrm>
            <a:off x="402590" y="789940"/>
            <a:ext cx="3319145" cy="460375"/>
          </a:xfrm>
          <a:prstGeom prst="rect">
            <a:avLst/>
          </a:prstGeom>
          <a:noFill/>
        </p:spPr>
        <p:txBody>
          <a:bodyPr wrap="square" rtlCol="0" anchor="t">
            <a:spAutoFit/>
          </a:bodyPr>
          <a:lstStyle/>
          <a:p>
            <a:pPr algn="l">
              <a:lnSpc>
                <a:spcPct val="150000"/>
              </a:lnSpc>
              <a:buClrTx/>
              <a:buSzTx/>
              <a:buFontTx/>
            </a:pPr>
            <a:r>
              <a:rPr lang="zh-CN" altLang="en-US" sz="1600" dirty="0">
                <a:sym typeface="+mn-ea"/>
              </a:rPr>
              <a:t>训练的相关指标曲线如下：</a:t>
            </a:r>
          </a:p>
        </p:txBody>
      </p:sp>
      <p:sp>
        <p:nvSpPr>
          <p:cNvPr id="7" name="文本框 6"/>
          <p:cNvSpPr txBox="1"/>
          <p:nvPr/>
        </p:nvSpPr>
        <p:spPr>
          <a:xfrm>
            <a:off x="503555" y="4263390"/>
            <a:ext cx="3319145" cy="460375"/>
          </a:xfrm>
          <a:prstGeom prst="rect">
            <a:avLst/>
          </a:prstGeom>
          <a:noFill/>
        </p:spPr>
        <p:txBody>
          <a:bodyPr wrap="square" rtlCol="0" anchor="t">
            <a:spAutoFit/>
          </a:bodyPr>
          <a:lstStyle/>
          <a:p>
            <a:pPr>
              <a:lnSpc>
                <a:spcPct val="150000"/>
              </a:lnSpc>
              <a:buClrTx/>
              <a:buSzTx/>
              <a:buFontTx/>
            </a:pPr>
            <a:r>
              <a:rPr lang="zh-CN" altLang="en-US" sz="1600" dirty="0">
                <a:sym typeface="+mn-ea"/>
              </a:rPr>
              <a:t>训练评估指标如下：</a:t>
            </a:r>
          </a:p>
        </p:txBody>
      </p:sp>
      <p:sp>
        <p:nvSpPr>
          <p:cNvPr id="100" name="文本框 99"/>
          <p:cNvSpPr txBox="1"/>
          <p:nvPr/>
        </p:nvSpPr>
        <p:spPr>
          <a:xfrm>
            <a:off x="503555" y="5793105"/>
            <a:ext cx="9347835" cy="829945"/>
          </a:xfrm>
          <a:prstGeom prst="rect">
            <a:avLst/>
          </a:prstGeom>
          <a:noFill/>
          <a:ln w="9525">
            <a:noFill/>
          </a:ln>
        </p:spPr>
        <p:txBody>
          <a:bodyPr wrap="square">
            <a:spAutoFit/>
          </a:bodyPr>
          <a:lstStyle/>
          <a:p>
            <a:r>
              <a:rPr lang="en-US" altLang="zh-CN" sz="1600" b="0" dirty="0"/>
              <a:t>      </a:t>
            </a:r>
            <a:r>
              <a:rPr lang="zh-CN" altLang="en-US" sz="1600" b="0" dirty="0"/>
              <a:t>以上为验证集的评估指标得分，可以发现mAP@.5为0.661，且mAP@.5:.95也到达了0.331，模型精度较好，且图6中，验证集的box_loss、obj_loss、cls_loss分别降到了0.05以下，0.06以下和0.01以下，这达到了实时检测跟踪的性能需求，接下来我们对拓展任务进行相关描述。</a:t>
            </a:r>
          </a:p>
        </p:txBody>
      </p:sp>
      <p:sp>
        <p:nvSpPr>
          <p:cNvPr id="20489" name="KSO_Shape"/>
          <p:cNvSpPr/>
          <p:nvPr/>
        </p:nvSpPr>
        <p:spPr>
          <a:xfrm>
            <a:off x="503555" y="241300"/>
            <a:ext cx="477520" cy="394335"/>
          </a:xfrm>
          <a:custGeom>
            <a:avLst/>
            <a:gdLst/>
            <a:ahLst/>
            <a:cxnLst>
              <a:cxn ang="0">
                <a:pos x="362213330" y="63103047"/>
              </a:cxn>
              <a:cxn ang="0">
                <a:pos x="345121571" y="80005660"/>
              </a:cxn>
              <a:cxn ang="0">
                <a:pos x="288305738" y="23569785"/>
              </a:cxn>
              <a:cxn ang="0">
                <a:pos x="305397497" y="6573135"/>
              </a:cxn>
              <a:cxn ang="0">
                <a:pos x="327372617" y="5915904"/>
              </a:cxn>
              <a:cxn ang="0">
                <a:pos x="362870729" y="41129630"/>
              </a:cxn>
              <a:cxn ang="0">
                <a:pos x="362213330" y="63103047"/>
              </a:cxn>
              <a:cxn ang="0">
                <a:pos x="211486778" y="212878724"/>
              </a:cxn>
              <a:cxn ang="0">
                <a:pos x="154670741" y="156349017"/>
              </a:cxn>
              <a:cxn ang="0">
                <a:pos x="279665900" y="32115026"/>
              </a:cxn>
              <a:cxn ang="0">
                <a:pos x="336481938" y="88644733"/>
              </a:cxn>
              <a:cxn ang="0">
                <a:pos x="211486778" y="212878724"/>
              </a:cxn>
              <a:cxn ang="0">
                <a:pos x="203598195" y="220672696"/>
              </a:cxn>
              <a:cxn ang="0">
                <a:pos x="124055988" y="243303550"/>
              </a:cxn>
              <a:cxn ang="0">
                <a:pos x="146782362" y="164236821"/>
              </a:cxn>
              <a:cxn ang="0">
                <a:pos x="203598195" y="220672696"/>
              </a:cxn>
              <a:cxn ang="0">
                <a:pos x="72311227" y="46482134"/>
              </a:cxn>
              <a:cxn ang="0">
                <a:pos x="36812910" y="82071392"/>
              </a:cxn>
              <a:cxn ang="0">
                <a:pos x="36812910" y="296546690"/>
              </a:cxn>
              <a:cxn ang="0">
                <a:pos x="72311227" y="332042116"/>
              </a:cxn>
              <a:cxn ang="0">
                <a:pos x="286897084" y="332042116"/>
              </a:cxn>
              <a:cxn ang="0">
                <a:pos x="322395197" y="296546690"/>
              </a:cxn>
              <a:cxn ang="0">
                <a:pos x="322395197" y="155597749"/>
              </a:cxn>
              <a:cxn ang="0">
                <a:pos x="359114251" y="120008491"/>
              </a:cxn>
              <a:cxn ang="0">
                <a:pos x="359114251" y="309599130"/>
              </a:cxn>
              <a:cxn ang="0">
                <a:pos x="298729857" y="368852210"/>
              </a:cxn>
              <a:cxn ang="0">
                <a:pos x="59257717" y="368852210"/>
              </a:cxn>
              <a:cxn ang="0">
                <a:pos x="0" y="309599130"/>
              </a:cxn>
              <a:cxn ang="0">
                <a:pos x="0" y="72587220"/>
              </a:cxn>
              <a:cxn ang="0">
                <a:pos x="59257717" y="9672040"/>
              </a:cxn>
              <a:cxn ang="0">
                <a:pos x="248863232" y="9672040"/>
              </a:cxn>
              <a:cxn ang="0">
                <a:pos x="213271059" y="46482134"/>
              </a:cxn>
              <a:cxn ang="0">
                <a:pos x="72311227" y="46482134"/>
              </a:cxn>
            </a:cxnLst>
            <a:rect l="0" t="0" r="0" b="0"/>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w="9525">
            <a:noFill/>
          </a:ln>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0"/>
                                        </p:tgtEl>
                                        <p:attrNameLst>
                                          <p:attrName>style.visibility</p:attrName>
                                        </p:attrNameLst>
                                      </p:cBhvr>
                                      <p:to>
                                        <p:strVal val="visible"/>
                                      </p:to>
                                    </p:set>
                                    <p:anim calcmode="discrete" valueType="clr">
                                      <p:cBhvr override="childStyle">
                                        <p:cTn id="7" dur="80"/>
                                        <p:tgtEl>
                                          <p:spTgt spid="1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0"/>
                                        </p:tgtEl>
                                        <p:attrNameLst>
                                          <p:attrName>fillcolor</p:attrName>
                                        </p:attrNameLst>
                                      </p:cBhvr>
                                      <p:tavLst>
                                        <p:tav tm="0">
                                          <p:val>
                                            <p:clrVal>
                                              <a:schemeClr val="accent2"/>
                                            </p:clrVal>
                                          </p:val>
                                        </p:tav>
                                        <p:tav tm="50000">
                                          <p:val>
                                            <p:clrVal>
                                              <a:schemeClr val="hlink"/>
                                            </p:clrVal>
                                          </p:val>
                                        </p:tav>
                                      </p:tavLst>
                                    </p:anim>
                                    <p:set>
                                      <p:cBhvr>
                                        <p:cTn id="9" dur="80"/>
                                        <p:tgtEl>
                                          <p:spTgt spid="10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2"/>
          <a:stretch>
            <a:fillRect/>
          </a:stretch>
        </p:blipFill>
        <p:spPr>
          <a:xfrm>
            <a:off x="9248140" y="6026150"/>
            <a:ext cx="2943860" cy="831850"/>
          </a:xfrm>
          <a:prstGeom prst="rect">
            <a:avLst/>
          </a:prstGeom>
          <a:noFill/>
          <a:ln w="9525">
            <a:noFill/>
          </a:ln>
        </p:spPr>
      </p:pic>
      <p:sp>
        <p:nvSpPr>
          <p:cNvPr id="48" name="任意多边形 47"/>
          <p:cNvSpPr/>
          <p:nvPr/>
        </p:nvSpPr>
        <p:spPr>
          <a:xfrm rot="5400000">
            <a:off x="3145155" y="-2846705"/>
            <a:ext cx="425450" cy="671576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321945" y="86995"/>
            <a:ext cx="840740" cy="70294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62" name="文本框 1066"/>
          <p:cNvSpPr txBox="1"/>
          <p:nvPr/>
        </p:nvSpPr>
        <p:spPr>
          <a:xfrm>
            <a:off x="1452880" y="297815"/>
            <a:ext cx="4853940" cy="398780"/>
          </a:xfrm>
          <a:prstGeom prst="rect">
            <a:avLst/>
          </a:prstGeom>
          <a:noFill/>
          <a:ln w="9525">
            <a:noFill/>
          </a:ln>
        </p:spPr>
        <p:txBody>
          <a:bodyPr wrap="square" anchor="t" anchorCtr="0">
            <a:spAutoFit/>
          </a:bodyPr>
          <a:lstStyle/>
          <a:p>
            <a:pPr algn="l"/>
            <a:r>
              <a:rPr lang="zh-CN" altLang="en-US" sz="2000" b="1" dirty="0">
                <a:solidFill>
                  <a:schemeClr val="bg1"/>
                </a:solidFill>
                <a:latin typeface="Arial" panose="020B0604020202020204" pitchFamily="34" charset="0"/>
                <a:ea typeface="微软雅黑" panose="020B0503020204020204" charset="-122"/>
              </a:rPr>
              <a:t>使用自己标注的海洋鱼类数据集实现跟踪</a:t>
            </a:r>
          </a:p>
        </p:txBody>
      </p:sp>
      <p:sp>
        <p:nvSpPr>
          <p:cNvPr id="20489" name="KSO_Shape"/>
          <p:cNvSpPr/>
          <p:nvPr/>
        </p:nvSpPr>
        <p:spPr>
          <a:xfrm>
            <a:off x="503555" y="241300"/>
            <a:ext cx="477520" cy="394335"/>
          </a:xfrm>
          <a:custGeom>
            <a:avLst/>
            <a:gdLst/>
            <a:ahLst/>
            <a:cxnLst>
              <a:cxn ang="0">
                <a:pos x="362213330" y="63103047"/>
              </a:cxn>
              <a:cxn ang="0">
                <a:pos x="345121571" y="80005660"/>
              </a:cxn>
              <a:cxn ang="0">
                <a:pos x="288305738" y="23569785"/>
              </a:cxn>
              <a:cxn ang="0">
                <a:pos x="305397497" y="6573135"/>
              </a:cxn>
              <a:cxn ang="0">
                <a:pos x="327372617" y="5915904"/>
              </a:cxn>
              <a:cxn ang="0">
                <a:pos x="362870729" y="41129630"/>
              </a:cxn>
              <a:cxn ang="0">
                <a:pos x="362213330" y="63103047"/>
              </a:cxn>
              <a:cxn ang="0">
                <a:pos x="211486778" y="212878724"/>
              </a:cxn>
              <a:cxn ang="0">
                <a:pos x="154670741" y="156349017"/>
              </a:cxn>
              <a:cxn ang="0">
                <a:pos x="279665900" y="32115026"/>
              </a:cxn>
              <a:cxn ang="0">
                <a:pos x="336481938" y="88644733"/>
              </a:cxn>
              <a:cxn ang="0">
                <a:pos x="211486778" y="212878724"/>
              </a:cxn>
              <a:cxn ang="0">
                <a:pos x="203598195" y="220672696"/>
              </a:cxn>
              <a:cxn ang="0">
                <a:pos x="124055988" y="243303550"/>
              </a:cxn>
              <a:cxn ang="0">
                <a:pos x="146782362" y="164236821"/>
              </a:cxn>
              <a:cxn ang="0">
                <a:pos x="203598195" y="220672696"/>
              </a:cxn>
              <a:cxn ang="0">
                <a:pos x="72311227" y="46482134"/>
              </a:cxn>
              <a:cxn ang="0">
                <a:pos x="36812910" y="82071392"/>
              </a:cxn>
              <a:cxn ang="0">
                <a:pos x="36812910" y="296546690"/>
              </a:cxn>
              <a:cxn ang="0">
                <a:pos x="72311227" y="332042116"/>
              </a:cxn>
              <a:cxn ang="0">
                <a:pos x="286897084" y="332042116"/>
              </a:cxn>
              <a:cxn ang="0">
                <a:pos x="322395197" y="296546690"/>
              </a:cxn>
              <a:cxn ang="0">
                <a:pos x="322395197" y="155597749"/>
              </a:cxn>
              <a:cxn ang="0">
                <a:pos x="359114251" y="120008491"/>
              </a:cxn>
              <a:cxn ang="0">
                <a:pos x="359114251" y="309599130"/>
              </a:cxn>
              <a:cxn ang="0">
                <a:pos x="298729857" y="368852210"/>
              </a:cxn>
              <a:cxn ang="0">
                <a:pos x="59257717" y="368852210"/>
              </a:cxn>
              <a:cxn ang="0">
                <a:pos x="0" y="309599130"/>
              </a:cxn>
              <a:cxn ang="0">
                <a:pos x="0" y="72587220"/>
              </a:cxn>
              <a:cxn ang="0">
                <a:pos x="59257717" y="9672040"/>
              </a:cxn>
              <a:cxn ang="0">
                <a:pos x="248863232" y="9672040"/>
              </a:cxn>
              <a:cxn ang="0">
                <a:pos x="213271059" y="46482134"/>
              </a:cxn>
              <a:cxn ang="0">
                <a:pos x="72311227" y="46482134"/>
              </a:cxn>
            </a:cxnLst>
            <a:rect l="0" t="0" r="0" b="0"/>
            <a:pathLst>
              <a:path w="3927" h="3928">
                <a:moveTo>
                  <a:pt x="3857" y="672"/>
                </a:moveTo>
                <a:cubicBezTo>
                  <a:pt x="3675" y="852"/>
                  <a:pt x="3675" y="852"/>
                  <a:pt x="3675" y="852"/>
                </a:cubicBezTo>
                <a:cubicBezTo>
                  <a:pt x="3070" y="251"/>
                  <a:pt x="3070" y="251"/>
                  <a:pt x="3070" y="251"/>
                </a:cubicBezTo>
                <a:cubicBezTo>
                  <a:pt x="3252" y="70"/>
                  <a:pt x="3252" y="70"/>
                  <a:pt x="3252" y="70"/>
                </a:cubicBezTo>
                <a:cubicBezTo>
                  <a:pt x="3319" y="4"/>
                  <a:pt x="3424" y="0"/>
                  <a:pt x="3486" y="63"/>
                </a:cubicBezTo>
                <a:cubicBezTo>
                  <a:pt x="3864" y="438"/>
                  <a:pt x="3864" y="438"/>
                  <a:pt x="3864" y="438"/>
                </a:cubicBezTo>
                <a:cubicBezTo>
                  <a:pt x="3927" y="501"/>
                  <a:pt x="3924" y="605"/>
                  <a:pt x="3857" y="672"/>
                </a:cubicBezTo>
                <a:close/>
                <a:moveTo>
                  <a:pt x="2252" y="2267"/>
                </a:moveTo>
                <a:cubicBezTo>
                  <a:pt x="1647" y="1665"/>
                  <a:pt x="1647" y="1665"/>
                  <a:pt x="1647" y="1665"/>
                </a:cubicBezTo>
                <a:cubicBezTo>
                  <a:pt x="2978" y="342"/>
                  <a:pt x="2978" y="342"/>
                  <a:pt x="2978" y="342"/>
                </a:cubicBezTo>
                <a:cubicBezTo>
                  <a:pt x="3583" y="944"/>
                  <a:pt x="3583" y="944"/>
                  <a:pt x="3583" y="944"/>
                </a:cubicBezTo>
                <a:lnTo>
                  <a:pt x="2252" y="2267"/>
                </a:lnTo>
                <a:close/>
                <a:moveTo>
                  <a:pt x="2168" y="2350"/>
                </a:moveTo>
                <a:cubicBezTo>
                  <a:pt x="1321" y="2591"/>
                  <a:pt x="1321" y="2591"/>
                  <a:pt x="1321" y="2591"/>
                </a:cubicBezTo>
                <a:cubicBezTo>
                  <a:pt x="1563" y="1749"/>
                  <a:pt x="1563" y="1749"/>
                  <a:pt x="1563" y="1749"/>
                </a:cubicBezTo>
                <a:lnTo>
                  <a:pt x="2168" y="2350"/>
                </a:lnTo>
                <a:close/>
                <a:moveTo>
                  <a:pt x="770" y="495"/>
                </a:moveTo>
                <a:cubicBezTo>
                  <a:pt x="561" y="495"/>
                  <a:pt x="392" y="665"/>
                  <a:pt x="392" y="874"/>
                </a:cubicBezTo>
                <a:cubicBezTo>
                  <a:pt x="392" y="3158"/>
                  <a:pt x="392" y="3158"/>
                  <a:pt x="392" y="3158"/>
                </a:cubicBezTo>
                <a:cubicBezTo>
                  <a:pt x="392" y="3367"/>
                  <a:pt x="561" y="3536"/>
                  <a:pt x="770" y="3536"/>
                </a:cubicBezTo>
                <a:cubicBezTo>
                  <a:pt x="3055" y="3536"/>
                  <a:pt x="3055" y="3536"/>
                  <a:pt x="3055" y="3536"/>
                </a:cubicBezTo>
                <a:cubicBezTo>
                  <a:pt x="3264" y="3536"/>
                  <a:pt x="3433" y="3367"/>
                  <a:pt x="3433" y="3158"/>
                </a:cubicBezTo>
                <a:cubicBezTo>
                  <a:pt x="3433" y="1657"/>
                  <a:pt x="3433" y="1657"/>
                  <a:pt x="3433" y="1657"/>
                </a:cubicBezTo>
                <a:cubicBezTo>
                  <a:pt x="3824" y="1278"/>
                  <a:pt x="3824" y="1278"/>
                  <a:pt x="3824" y="1278"/>
                </a:cubicBezTo>
                <a:cubicBezTo>
                  <a:pt x="3824" y="3297"/>
                  <a:pt x="3824" y="3297"/>
                  <a:pt x="3824" y="3297"/>
                </a:cubicBezTo>
                <a:cubicBezTo>
                  <a:pt x="3824" y="3645"/>
                  <a:pt x="3529" y="3928"/>
                  <a:pt x="3181" y="3928"/>
                </a:cubicBezTo>
                <a:cubicBezTo>
                  <a:pt x="631" y="3928"/>
                  <a:pt x="631" y="3928"/>
                  <a:pt x="631" y="3928"/>
                </a:cubicBezTo>
                <a:cubicBezTo>
                  <a:pt x="283" y="3928"/>
                  <a:pt x="0" y="3645"/>
                  <a:pt x="0" y="3297"/>
                </a:cubicBezTo>
                <a:cubicBezTo>
                  <a:pt x="0" y="773"/>
                  <a:pt x="0" y="773"/>
                  <a:pt x="0" y="773"/>
                </a:cubicBezTo>
                <a:cubicBezTo>
                  <a:pt x="0" y="425"/>
                  <a:pt x="283" y="103"/>
                  <a:pt x="631" y="103"/>
                </a:cubicBezTo>
                <a:cubicBezTo>
                  <a:pt x="2650" y="103"/>
                  <a:pt x="2650" y="103"/>
                  <a:pt x="2650" y="103"/>
                </a:cubicBezTo>
                <a:cubicBezTo>
                  <a:pt x="2271" y="495"/>
                  <a:pt x="2271" y="495"/>
                  <a:pt x="2271" y="495"/>
                </a:cubicBezTo>
                <a:lnTo>
                  <a:pt x="770" y="495"/>
                </a:lnTo>
                <a:close/>
              </a:path>
            </a:pathLst>
          </a:custGeom>
          <a:solidFill>
            <a:srgbClr val="4B649F"/>
          </a:solidFill>
          <a:ln w="9525">
            <a:noFill/>
          </a:ln>
        </p:spPr>
        <p:txBody>
          <a:bodyPr/>
          <a:lstStyle/>
          <a:p>
            <a:endParaRPr lang="zh-CN" altLang="en-US"/>
          </a:p>
        </p:txBody>
      </p:sp>
      <p:pic>
        <p:nvPicPr>
          <p:cNvPr id="2" name="图片 1">
            <a:extLst>
              <a:ext uri="{FF2B5EF4-FFF2-40B4-BE49-F238E27FC236}">
                <a16:creationId xmlns:a16="http://schemas.microsoft.com/office/drawing/2014/main" id="{DB63F6CF-B025-A04D-4760-038239271F1F}"/>
              </a:ext>
            </a:extLst>
          </p:cNvPr>
          <p:cNvPicPr>
            <a:picLocks noChangeAspect="1"/>
          </p:cNvPicPr>
          <p:nvPr/>
        </p:nvPicPr>
        <p:blipFill>
          <a:blip r:embed="rId3"/>
          <a:stretch>
            <a:fillRect/>
          </a:stretch>
        </p:blipFill>
        <p:spPr>
          <a:xfrm>
            <a:off x="1266954" y="1001395"/>
            <a:ext cx="8892115" cy="5391567"/>
          </a:xfrm>
          <a:prstGeom prst="rect">
            <a:avLst/>
          </a:prstGeom>
        </p:spPr>
      </p:pic>
      <p:pic>
        <p:nvPicPr>
          <p:cNvPr id="5" name="图片 4">
            <a:extLst>
              <a:ext uri="{FF2B5EF4-FFF2-40B4-BE49-F238E27FC236}">
                <a16:creationId xmlns:a16="http://schemas.microsoft.com/office/drawing/2014/main" id="{C9D87520-B5F9-C9AD-0C32-C3EA5275A87E}"/>
              </a:ext>
            </a:extLst>
          </p:cNvPr>
          <p:cNvPicPr>
            <a:picLocks noChangeAspect="1"/>
          </p:cNvPicPr>
          <p:nvPr/>
        </p:nvPicPr>
        <p:blipFill>
          <a:blip r:embed="rId4"/>
          <a:stretch>
            <a:fillRect/>
          </a:stretch>
        </p:blipFill>
        <p:spPr>
          <a:xfrm>
            <a:off x="1266954" y="1001395"/>
            <a:ext cx="9472128" cy="5147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图片 1"/>
          <p:cNvPicPr>
            <a:picLocks noChangeAspect="1"/>
          </p:cNvPicPr>
          <p:nvPr/>
        </p:nvPicPr>
        <p:blipFill>
          <a:blip r:embed="rId2"/>
          <a:stretch>
            <a:fillRect/>
          </a:stretch>
        </p:blipFill>
        <p:spPr>
          <a:xfrm flipH="1">
            <a:off x="8610600" y="0"/>
            <a:ext cx="3581400" cy="1006475"/>
          </a:xfrm>
          <a:prstGeom prst="rect">
            <a:avLst/>
          </a:prstGeom>
          <a:noFill/>
          <a:ln w="9525">
            <a:noFill/>
          </a:ln>
        </p:spPr>
      </p:pic>
      <p:sp>
        <p:nvSpPr>
          <p:cNvPr id="21506" name="文本框 2"/>
          <p:cNvSpPr txBox="1"/>
          <p:nvPr/>
        </p:nvSpPr>
        <p:spPr>
          <a:xfrm>
            <a:off x="868680" y="25400"/>
            <a:ext cx="5920105" cy="737235"/>
          </a:xfrm>
          <a:prstGeom prst="rect">
            <a:avLst/>
          </a:prstGeom>
          <a:noFill/>
          <a:ln w="9525">
            <a:noFill/>
          </a:ln>
        </p:spPr>
        <p:txBody>
          <a:bodyPr wrap="square" anchor="t" anchorCtr="0">
            <a:spAutoFit/>
          </a:bodyPr>
          <a:lstStyle/>
          <a:p>
            <a:pPr algn="l">
              <a:lnSpc>
                <a:spcPct val="150000"/>
              </a:lnSpc>
            </a:pPr>
            <a:r>
              <a:rPr lang="zh-CN" altLang="en-US" sz="2800" b="1" dirty="0">
                <a:solidFill>
                  <a:srgbClr val="4B649F"/>
                </a:solidFill>
                <a:sym typeface="+mn-ea"/>
              </a:rPr>
              <a:t>项目难点以及创新性解决路径</a:t>
            </a:r>
            <a:endParaRPr lang="zh-CN" altLang="en-US" sz="2800" b="1" dirty="0">
              <a:solidFill>
                <a:srgbClr val="4B649F"/>
              </a:solidFill>
              <a:latin typeface="Arial" panose="020B0604020202020204" pitchFamily="34" charset="0"/>
              <a:ea typeface="微软雅黑" panose="020B0503020204020204" charset="-122"/>
            </a:endParaRPr>
          </a:p>
        </p:txBody>
      </p:sp>
      <p:cxnSp>
        <p:nvCxnSpPr>
          <p:cNvPr id="4" name="直接连接符 3"/>
          <p:cNvCxnSpPr/>
          <p:nvPr/>
        </p:nvCxnSpPr>
        <p:spPr>
          <a:xfrm>
            <a:off x="0" y="812800"/>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Oval 11"/>
          <p:cNvSpPr/>
          <p:nvPr/>
        </p:nvSpPr>
        <p:spPr>
          <a:xfrm>
            <a:off x="1718310" y="1600200"/>
            <a:ext cx="633730" cy="633095"/>
          </a:xfrm>
          <a:prstGeom prst="ellipse">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a:cs typeface="+mn-ea"/>
              <a:sym typeface="+mn-lt"/>
            </a:endParaRPr>
          </a:p>
        </p:txBody>
      </p:sp>
      <p:sp>
        <p:nvSpPr>
          <p:cNvPr id="15" name="Oval 22"/>
          <p:cNvSpPr/>
          <p:nvPr/>
        </p:nvSpPr>
        <p:spPr>
          <a:xfrm>
            <a:off x="1722608" y="3054248"/>
            <a:ext cx="633730" cy="633095"/>
          </a:xfrm>
          <a:prstGeom prst="ellipse">
            <a:avLst/>
          </a:prstGeom>
          <a:solidFill>
            <a:srgbClr val="5E8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a:cs typeface="+mn-ea"/>
              <a:sym typeface="+mn-lt"/>
            </a:endParaRPr>
          </a:p>
        </p:txBody>
      </p:sp>
      <p:sp>
        <p:nvSpPr>
          <p:cNvPr id="18" name="Oval 27"/>
          <p:cNvSpPr/>
          <p:nvPr/>
        </p:nvSpPr>
        <p:spPr>
          <a:xfrm>
            <a:off x="1722608" y="4003573"/>
            <a:ext cx="633730" cy="633730"/>
          </a:xfrm>
          <a:prstGeom prst="ellipse">
            <a:avLst/>
          </a:prstGeom>
          <a:solidFill>
            <a:srgbClr val="7DB1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a:cs typeface="+mn-ea"/>
              <a:sym typeface="+mn-lt"/>
            </a:endParaRPr>
          </a:p>
        </p:txBody>
      </p:sp>
      <p:sp>
        <p:nvSpPr>
          <p:cNvPr id="21525" name="文本框 21"/>
          <p:cNvSpPr txBox="1"/>
          <p:nvPr/>
        </p:nvSpPr>
        <p:spPr>
          <a:xfrm>
            <a:off x="2585720" y="1533525"/>
            <a:ext cx="8449945" cy="1393330"/>
          </a:xfrm>
          <a:prstGeom prst="rect">
            <a:avLst/>
          </a:prstGeom>
          <a:noFill/>
          <a:ln w="9525">
            <a:noFill/>
          </a:ln>
        </p:spPr>
        <p:txBody>
          <a:bodyPr wrap="square" anchor="t" anchorCtr="0">
            <a:spAutoFit/>
          </a:bodyPr>
          <a:lstStyle/>
          <a:p>
            <a:pPr algn="just">
              <a:lnSpc>
                <a:spcPct val="120000"/>
              </a:lnSpc>
            </a:pPr>
            <a:r>
              <a:rPr lang="zh-CN" altLang="en-US" b="1" dirty="0">
                <a:solidFill>
                  <a:schemeClr val="tx1">
                    <a:lumMod val="50000"/>
                    <a:lumOff val="50000"/>
                  </a:schemeClr>
                </a:solidFill>
                <a:sym typeface="Arial" panose="020B0604020202020204" pitchFamily="34" charset="0"/>
              </a:rPr>
              <a:t>应用</a:t>
            </a:r>
            <a:r>
              <a:rPr lang="zh-CN" altLang="zh-CN" b="1" dirty="0">
                <a:solidFill>
                  <a:schemeClr val="tx1">
                    <a:lumMod val="50000"/>
                    <a:lumOff val="50000"/>
                  </a:schemeClr>
                </a:solidFill>
              </a:rPr>
              <a:t>数据增强的概率应用策略</a:t>
            </a:r>
            <a:r>
              <a:rPr lang="zh-CN" altLang="en-US" b="1" dirty="0">
                <a:solidFill>
                  <a:schemeClr val="tx1">
                    <a:lumMod val="50000"/>
                    <a:lumOff val="50000"/>
                  </a:schemeClr>
                </a:solidFill>
              </a:rPr>
              <a:t>，为</a:t>
            </a:r>
            <a:r>
              <a:rPr lang="zh-CN" altLang="en-US" b="1" dirty="0">
                <a:solidFill>
                  <a:schemeClr val="tx1">
                    <a:lumMod val="50000"/>
                    <a:lumOff val="50000"/>
                  </a:schemeClr>
                </a:solidFill>
                <a:sym typeface="Arial" panose="020B0604020202020204" pitchFamily="34" charset="0"/>
              </a:rPr>
              <a:t>RGBShift图像RGB通道随机移动、HSV色域变换、Scale缩放、Flip左右翻转、translate平移五种像素级以及Mosaic、Mixup、Copy-paste三种图片级的图像增强算法设定应用概率</a:t>
            </a:r>
            <a:r>
              <a:rPr lang="en-US" altLang="zh-CN" b="1" dirty="0">
                <a:solidFill>
                  <a:schemeClr val="tx1">
                    <a:lumMod val="50000"/>
                    <a:lumOff val="50000"/>
                  </a:schemeClr>
                </a:solidFill>
                <a:sym typeface="Arial" panose="020B0604020202020204" pitchFamily="34" charset="0"/>
              </a:rPr>
              <a:t>P</a:t>
            </a:r>
            <a:r>
              <a:rPr lang="zh-CN" altLang="en-US" b="1" dirty="0">
                <a:solidFill>
                  <a:schemeClr val="tx1">
                    <a:lumMod val="50000"/>
                    <a:lumOff val="50000"/>
                  </a:schemeClr>
                </a:solidFill>
                <a:sym typeface="Arial" panose="020B0604020202020204" pitchFamily="34" charset="0"/>
              </a:rPr>
              <a:t>，通过概率</a:t>
            </a:r>
            <a:r>
              <a:rPr lang="en-US" altLang="zh-CN" b="1" dirty="0">
                <a:solidFill>
                  <a:schemeClr val="tx1">
                    <a:lumMod val="50000"/>
                    <a:lumOff val="50000"/>
                  </a:schemeClr>
                </a:solidFill>
                <a:sym typeface="Arial" panose="020B0604020202020204" pitchFamily="34" charset="0"/>
              </a:rPr>
              <a:t>P</a:t>
            </a:r>
            <a:r>
              <a:rPr lang="zh-CN" altLang="en-US" b="1" dirty="0">
                <a:solidFill>
                  <a:schemeClr val="tx1">
                    <a:lumMod val="50000"/>
                    <a:lumOff val="50000"/>
                  </a:schemeClr>
                </a:solidFill>
                <a:sym typeface="Arial" panose="020B0604020202020204" pitchFamily="34" charset="0"/>
              </a:rPr>
              <a:t>实现随机应用组合，有效降低了同时应用多种数据增强策略带来的训练压力</a:t>
            </a:r>
          </a:p>
        </p:txBody>
      </p:sp>
      <p:sp>
        <p:nvSpPr>
          <p:cNvPr id="21526" name="文本框 22"/>
          <p:cNvSpPr txBox="1"/>
          <p:nvPr/>
        </p:nvSpPr>
        <p:spPr>
          <a:xfrm>
            <a:off x="2611608" y="3089173"/>
            <a:ext cx="8449945" cy="755650"/>
          </a:xfrm>
          <a:prstGeom prst="rect">
            <a:avLst/>
          </a:prstGeom>
          <a:noFill/>
          <a:ln w="9525">
            <a:noFill/>
          </a:ln>
        </p:spPr>
        <p:txBody>
          <a:bodyPr wrap="square" anchor="t" anchorCtr="0">
            <a:spAutoFit/>
          </a:bodyPr>
          <a:lstStyle/>
          <a:p>
            <a:pPr algn="just">
              <a:lnSpc>
                <a:spcPct val="120000"/>
              </a:lnSpc>
            </a:pPr>
            <a:r>
              <a:rPr lang="zh-CN" altLang="en-US" b="1" dirty="0">
                <a:solidFill>
                  <a:schemeClr val="tx1">
                    <a:lumMod val="50000"/>
                    <a:lumOff val="50000"/>
                  </a:schemeClr>
                </a:solidFill>
                <a:sym typeface="Arial" panose="020B0604020202020204" pitchFamily="34" charset="0"/>
              </a:rPr>
              <a:t>采用更快更准的YOLOV5S模型框架，该模型轻便有效，可以有效缓解大量数据增强算法和模型复杂度带来的训练时间和推理时间的影响</a:t>
            </a:r>
          </a:p>
        </p:txBody>
      </p:sp>
      <p:sp>
        <p:nvSpPr>
          <p:cNvPr id="21527" name="文本框 23"/>
          <p:cNvSpPr txBox="1"/>
          <p:nvPr/>
        </p:nvSpPr>
        <p:spPr>
          <a:xfrm>
            <a:off x="2633833" y="4038498"/>
            <a:ext cx="8318500" cy="755650"/>
          </a:xfrm>
          <a:prstGeom prst="rect">
            <a:avLst/>
          </a:prstGeom>
          <a:noFill/>
          <a:ln w="9525">
            <a:noFill/>
          </a:ln>
        </p:spPr>
        <p:txBody>
          <a:bodyPr wrap="square" anchor="t" anchorCtr="0">
            <a:spAutoFit/>
          </a:bodyPr>
          <a:lstStyle/>
          <a:p>
            <a:pPr algn="just">
              <a:lnSpc>
                <a:spcPct val="120000"/>
              </a:lnSpc>
            </a:pPr>
            <a:r>
              <a:rPr lang="zh-CN" altLang="en-US" b="1" dirty="0">
                <a:solidFill>
                  <a:schemeClr val="tx1">
                    <a:lumMod val="50000"/>
                    <a:lumOff val="50000"/>
                  </a:schemeClr>
                </a:solidFill>
                <a:sym typeface="Arial" panose="020B0604020202020204" pitchFamily="34" charset="0"/>
              </a:rPr>
              <a:t>结合旷视轻量化卷积神经网络Shufflenetv2，提出的四条轻量化网络设计准则，对YOLOV5</a:t>
            </a:r>
            <a:r>
              <a:rPr lang="en-US" altLang="zh-CN" b="1" dirty="0">
                <a:solidFill>
                  <a:schemeClr val="tx1">
                    <a:lumMod val="50000"/>
                    <a:lumOff val="50000"/>
                  </a:schemeClr>
                </a:solidFill>
                <a:sym typeface="Arial" panose="020B0604020202020204" pitchFamily="34" charset="0"/>
              </a:rPr>
              <a:t>S</a:t>
            </a:r>
            <a:r>
              <a:rPr lang="zh-CN" altLang="en-US" b="1" dirty="0">
                <a:solidFill>
                  <a:schemeClr val="tx1">
                    <a:lumMod val="50000"/>
                    <a:lumOff val="50000"/>
                  </a:schemeClr>
                </a:solidFill>
                <a:sym typeface="Arial" panose="020B0604020202020204" pitchFamily="34" charset="0"/>
              </a:rPr>
              <a:t>进行相应修改，实现速度和精度的最优权衡</a:t>
            </a:r>
          </a:p>
        </p:txBody>
      </p:sp>
      <p:cxnSp>
        <p:nvCxnSpPr>
          <p:cNvPr id="26" name="直接连接符 25"/>
          <p:cNvCxnSpPr>
            <a:cxnSpLocks/>
          </p:cNvCxnSpPr>
          <p:nvPr/>
        </p:nvCxnSpPr>
        <p:spPr>
          <a:xfrm>
            <a:off x="1042353" y="1625039"/>
            <a:ext cx="0" cy="4951930"/>
          </a:xfrm>
          <a:prstGeom prst="line">
            <a:avLst/>
          </a:prstGeom>
          <a:ln>
            <a:solidFill>
              <a:srgbClr val="4B649F"/>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文本框 21"/>
          <p:cNvSpPr txBox="1"/>
          <p:nvPr/>
        </p:nvSpPr>
        <p:spPr>
          <a:xfrm>
            <a:off x="1799590" y="1533525"/>
            <a:ext cx="552450" cy="755650"/>
          </a:xfrm>
          <a:prstGeom prst="rect">
            <a:avLst/>
          </a:prstGeom>
          <a:noFill/>
          <a:ln w="9525">
            <a:noFill/>
          </a:ln>
        </p:spPr>
        <p:txBody>
          <a:bodyPr wrap="square" anchor="t" anchorCtr="0">
            <a:spAutoFit/>
          </a:bodyPr>
          <a:lstStyle/>
          <a:p>
            <a:pPr algn="just">
              <a:lnSpc>
                <a:spcPct val="120000"/>
              </a:lnSpc>
            </a:pPr>
            <a:r>
              <a:rPr lang="en-US" altLang="zh-CN" sz="3600" b="1" dirty="0">
                <a:solidFill>
                  <a:schemeClr val="bg1"/>
                </a:solidFill>
                <a:latin typeface="华文中宋" panose="02010600040101010101" charset="-122"/>
                <a:ea typeface="华文中宋" panose="02010600040101010101" charset="-122"/>
                <a:sym typeface="Arial" panose="020B0604020202020204" pitchFamily="34" charset="0"/>
              </a:rPr>
              <a:t>1</a:t>
            </a:r>
          </a:p>
        </p:txBody>
      </p:sp>
      <p:sp>
        <p:nvSpPr>
          <p:cNvPr id="6" name="文本框 21"/>
          <p:cNvSpPr txBox="1"/>
          <p:nvPr/>
        </p:nvSpPr>
        <p:spPr>
          <a:xfrm>
            <a:off x="1803888" y="2976778"/>
            <a:ext cx="431165" cy="755650"/>
          </a:xfrm>
          <a:prstGeom prst="rect">
            <a:avLst/>
          </a:prstGeom>
          <a:noFill/>
          <a:ln w="9525">
            <a:noFill/>
          </a:ln>
        </p:spPr>
        <p:txBody>
          <a:bodyPr wrap="square" anchor="t" anchorCtr="0">
            <a:spAutoFit/>
          </a:bodyPr>
          <a:lstStyle/>
          <a:p>
            <a:pPr algn="just">
              <a:lnSpc>
                <a:spcPct val="120000"/>
              </a:lnSpc>
            </a:pPr>
            <a:r>
              <a:rPr lang="en-US" altLang="zh-CN" sz="3600" b="1" dirty="0">
                <a:solidFill>
                  <a:schemeClr val="bg1"/>
                </a:solidFill>
                <a:latin typeface="华文中宋" panose="02010600040101010101" charset="-122"/>
                <a:ea typeface="华文中宋" panose="02010600040101010101" charset="-122"/>
                <a:sym typeface="Arial" panose="020B0604020202020204" pitchFamily="34" charset="0"/>
              </a:rPr>
              <a:t>2</a:t>
            </a:r>
          </a:p>
        </p:txBody>
      </p:sp>
      <p:sp>
        <p:nvSpPr>
          <p:cNvPr id="21" name="文本框 21"/>
          <p:cNvSpPr txBox="1"/>
          <p:nvPr/>
        </p:nvSpPr>
        <p:spPr>
          <a:xfrm>
            <a:off x="1803888" y="3942613"/>
            <a:ext cx="552450" cy="755650"/>
          </a:xfrm>
          <a:prstGeom prst="rect">
            <a:avLst/>
          </a:prstGeom>
          <a:noFill/>
          <a:ln w="9525">
            <a:noFill/>
          </a:ln>
        </p:spPr>
        <p:txBody>
          <a:bodyPr wrap="square" anchor="t" anchorCtr="0">
            <a:spAutoFit/>
          </a:bodyPr>
          <a:lstStyle/>
          <a:p>
            <a:pPr algn="just">
              <a:lnSpc>
                <a:spcPct val="120000"/>
              </a:lnSpc>
            </a:pPr>
            <a:r>
              <a:rPr lang="en-US" altLang="zh-CN" sz="3600" b="1" dirty="0">
                <a:solidFill>
                  <a:schemeClr val="bg1"/>
                </a:solidFill>
                <a:latin typeface="华文中宋" panose="02010600040101010101" charset="-122"/>
                <a:ea typeface="华文中宋" panose="02010600040101010101" charset="-122"/>
                <a:sym typeface="Arial" panose="020B0604020202020204" pitchFamily="34" charset="0"/>
              </a:rPr>
              <a:t>3</a:t>
            </a:r>
          </a:p>
        </p:txBody>
      </p:sp>
      <p:grpSp>
        <p:nvGrpSpPr>
          <p:cNvPr id="8208" name="组合 18"/>
          <p:cNvGrpSpPr/>
          <p:nvPr/>
        </p:nvGrpSpPr>
        <p:grpSpPr>
          <a:xfrm>
            <a:off x="133350" y="125413"/>
            <a:ext cx="639763" cy="638175"/>
            <a:chOff x="1131485" y="2234042"/>
            <a:chExt cx="1607262" cy="1607262"/>
          </a:xfrm>
        </p:grpSpPr>
        <p:sp>
          <p:nvSpPr>
            <p:cNvPr id="22" name="椭圆 21"/>
            <p:cNvSpPr/>
            <p:nvPr/>
          </p:nvSpPr>
          <p:spPr>
            <a:xfrm>
              <a:off x="1131485"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椭圆 22"/>
            <p:cNvSpPr/>
            <p:nvPr/>
          </p:nvSpPr>
          <p:spPr>
            <a:xfrm>
              <a:off x="1241020" y="2343577"/>
              <a:ext cx="1388192" cy="1388192"/>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211" name="KSO_Shape"/>
            <p:cNvSpPr/>
            <p:nvPr/>
          </p:nvSpPr>
          <p:spPr>
            <a:xfrm>
              <a:off x="1480150" y="2597150"/>
              <a:ext cx="909932" cy="881046"/>
            </a:xfrm>
            <a:custGeom>
              <a:avLst/>
              <a:gdLst/>
              <a:ahLst/>
              <a:cxnLst>
                <a:cxn ang="0">
                  <a:pos x="168510" y="73510"/>
                </a:cxn>
                <a:cxn ang="0">
                  <a:pos x="173332" y="73510"/>
                </a:cxn>
                <a:cxn ang="0">
                  <a:pos x="181294" y="88599"/>
                </a:cxn>
                <a:cxn ang="0">
                  <a:pos x="141947" y="147885"/>
                </a:cxn>
                <a:cxn ang="0">
                  <a:pos x="132685" y="152480"/>
                </a:cxn>
                <a:cxn ang="0">
                  <a:pos x="109567" y="152480"/>
                </a:cxn>
                <a:cxn ang="0">
                  <a:pos x="109567" y="171170"/>
                </a:cxn>
                <a:cxn ang="0">
                  <a:pos x="106505" y="176225"/>
                </a:cxn>
                <a:cxn ang="0">
                  <a:pos x="103673" y="176915"/>
                </a:cxn>
                <a:cxn ang="0">
                  <a:pos x="100075" y="175842"/>
                </a:cxn>
                <a:cxn ang="0">
                  <a:pos x="82086" y="163664"/>
                </a:cxn>
                <a:cxn ang="0">
                  <a:pos x="64479" y="175842"/>
                </a:cxn>
                <a:cxn ang="0">
                  <a:pos x="58049" y="176225"/>
                </a:cxn>
                <a:cxn ang="0">
                  <a:pos x="54758" y="171170"/>
                </a:cxn>
                <a:cxn ang="0">
                  <a:pos x="54758" y="124446"/>
                </a:cxn>
                <a:cxn ang="0">
                  <a:pos x="64632" y="104685"/>
                </a:cxn>
                <a:cxn ang="0">
                  <a:pos x="67771" y="103842"/>
                </a:cxn>
                <a:cxn ang="0">
                  <a:pos x="115997" y="103842"/>
                </a:cxn>
                <a:cxn ang="0">
                  <a:pos x="109414" y="128123"/>
                </a:cxn>
                <a:cxn ang="0">
                  <a:pos x="126944" y="128123"/>
                </a:cxn>
                <a:cxn ang="0">
                  <a:pos x="168510" y="73510"/>
                </a:cxn>
                <a:cxn ang="0">
                  <a:pos x="124539" y="2"/>
                </a:cxn>
                <a:cxn ang="0">
                  <a:pos x="167119" y="2806"/>
                </a:cxn>
                <a:cxn ang="0">
                  <a:pos x="174850" y="18047"/>
                </a:cxn>
                <a:cxn ang="0">
                  <a:pos x="126551" y="81080"/>
                </a:cxn>
                <a:cxn ang="0">
                  <a:pos x="117825" y="85215"/>
                </a:cxn>
                <a:cxn ang="0">
                  <a:pos x="45032" y="85215"/>
                </a:cxn>
                <a:cxn ang="0">
                  <a:pos x="23447" y="111715"/>
                </a:cxn>
                <a:cxn ang="0">
                  <a:pos x="36689" y="126956"/>
                </a:cxn>
                <a:cxn ang="0">
                  <a:pos x="42506" y="128105"/>
                </a:cxn>
                <a:cxn ang="0">
                  <a:pos x="42506" y="152460"/>
                </a:cxn>
                <a:cxn ang="0">
                  <a:pos x="1096" y="116693"/>
                </a:cxn>
                <a:cxn ang="0">
                  <a:pos x="1326" y="96474"/>
                </a:cxn>
                <a:cxn ang="0">
                  <a:pos x="55366" y="13682"/>
                </a:cxn>
                <a:cxn ang="0">
                  <a:pos x="71669" y="4645"/>
                </a:cxn>
                <a:cxn ang="0">
                  <a:pos x="124539" y="2"/>
                </a:cxn>
              </a:cxnLst>
              <a:rect l="0" t="0" r="0" b="0"/>
              <a:pathLst>
                <a:path w="8965002" h="8673857">
                  <a:moveTo>
                    <a:pt x="8267042" y="3603669"/>
                  </a:moveTo>
                  <a:cubicBezTo>
                    <a:pt x="8267042" y="3603669"/>
                    <a:pt x="8267042" y="3603669"/>
                    <a:pt x="8503636" y="3603669"/>
                  </a:cubicBezTo>
                  <a:cubicBezTo>
                    <a:pt x="8770275" y="3603669"/>
                    <a:pt x="9115779" y="3885289"/>
                    <a:pt x="8894206" y="4343392"/>
                  </a:cubicBezTo>
                  <a:cubicBezTo>
                    <a:pt x="8894206" y="4343392"/>
                    <a:pt x="8894206" y="4343392"/>
                    <a:pt x="6963891" y="7249712"/>
                  </a:cubicBezTo>
                  <a:cubicBezTo>
                    <a:pt x="6817428" y="7463743"/>
                    <a:pt x="6610877" y="7475008"/>
                    <a:pt x="6509479" y="7475008"/>
                  </a:cubicBezTo>
                  <a:cubicBezTo>
                    <a:pt x="6509479" y="7475008"/>
                    <a:pt x="6509479" y="7475008"/>
                    <a:pt x="5375325" y="7475008"/>
                  </a:cubicBezTo>
                  <a:cubicBezTo>
                    <a:pt x="5375325" y="7475008"/>
                    <a:pt x="5375325" y="7475008"/>
                    <a:pt x="5375325" y="8391212"/>
                  </a:cubicBezTo>
                  <a:cubicBezTo>
                    <a:pt x="5375325" y="8503860"/>
                    <a:pt x="5326504" y="8586469"/>
                    <a:pt x="5225106" y="8639038"/>
                  </a:cubicBezTo>
                  <a:cubicBezTo>
                    <a:pt x="5180040" y="8661567"/>
                    <a:pt x="5131219" y="8672833"/>
                    <a:pt x="5086153" y="8672833"/>
                  </a:cubicBezTo>
                  <a:cubicBezTo>
                    <a:pt x="5026066" y="8672833"/>
                    <a:pt x="4962223" y="8654057"/>
                    <a:pt x="4909646" y="8620263"/>
                  </a:cubicBezTo>
                  <a:cubicBezTo>
                    <a:pt x="4909646" y="8620263"/>
                    <a:pt x="4909646" y="8620263"/>
                    <a:pt x="4027109" y="8023229"/>
                  </a:cubicBezTo>
                  <a:cubicBezTo>
                    <a:pt x="4027109" y="8023229"/>
                    <a:pt x="4027109" y="8023229"/>
                    <a:pt x="3163349" y="8620263"/>
                  </a:cubicBezTo>
                  <a:cubicBezTo>
                    <a:pt x="3069463" y="8684097"/>
                    <a:pt x="2949287" y="8691607"/>
                    <a:pt x="2847889" y="8639038"/>
                  </a:cubicBezTo>
                  <a:cubicBezTo>
                    <a:pt x="2750247" y="8586469"/>
                    <a:pt x="2686404" y="8503860"/>
                    <a:pt x="2686404" y="8391212"/>
                  </a:cubicBezTo>
                  <a:cubicBezTo>
                    <a:pt x="2686404" y="8391212"/>
                    <a:pt x="2686404" y="8391212"/>
                    <a:pt x="2686404" y="6100701"/>
                  </a:cubicBezTo>
                  <a:cubicBezTo>
                    <a:pt x="2686404" y="5559991"/>
                    <a:pt x="2990598" y="5237066"/>
                    <a:pt x="3170860" y="5131928"/>
                  </a:cubicBezTo>
                  <a:cubicBezTo>
                    <a:pt x="3215926" y="5105644"/>
                    <a:pt x="3268503" y="5090624"/>
                    <a:pt x="3324835" y="5090624"/>
                  </a:cubicBezTo>
                  <a:cubicBezTo>
                    <a:pt x="3324835" y="5090624"/>
                    <a:pt x="3324835" y="5090624"/>
                    <a:pt x="5690785" y="5090624"/>
                  </a:cubicBezTo>
                  <a:cubicBezTo>
                    <a:pt x="5371570" y="5406038"/>
                    <a:pt x="5367814" y="5980543"/>
                    <a:pt x="5367814" y="6280938"/>
                  </a:cubicBezTo>
                  <a:cubicBezTo>
                    <a:pt x="5367814" y="6280938"/>
                    <a:pt x="5367814" y="6280938"/>
                    <a:pt x="6227818" y="6280938"/>
                  </a:cubicBezTo>
                  <a:cubicBezTo>
                    <a:pt x="6227818" y="6280938"/>
                    <a:pt x="6227818" y="6280938"/>
                    <a:pt x="8267042" y="3603669"/>
                  </a:cubicBezTo>
                  <a:close/>
                  <a:moveTo>
                    <a:pt x="6109875" y="128"/>
                  </a:moveTo>
                  <a:cubicBezTo>
                    <a:pt x="6829153" y="-2490"/>
                    <a:pt x="7579192" y="34821"/>
                    <a:pt x="8198796" y="137601"/>
                  </a:cubicBezTo>
                  <a:cubicBezTo>
                    <a:pt x="8705745" y="220201"/>
                    <a:pt x="8739542" y="678257"/>
                    <a:pt x="8578069" y="884757"/>
                  </a:cubicBezTo>
                  <a:cubicBezTo>
                    <a:pt x="8578069" y="884757"/>
                    <a:pt x="6234838" y="3955980"/>
                    <a:pt x="6208552" y="3974753"/>
                  </a:cubicBezTo>
                  <a:cubicBezTo>
                    <a:pt x="6107162" y="4098653"/>
                    <a:pt x="5953199" y="4177498"/>
                    <a:pt x="5780461" y="4177498"/>
                  </a:cubicBezTo>
                  <a:cubicBezTo>
                    <a:pt x="5780461" y="4177498"/>
                    <a:pt x="5780461" y="4177498"/>
                    <a:pt x="2209285" y="4177498"/>
                  </a:cubicBezTo>
                  <a:cubicBezTo>
                    <a:pt x="1818747" y="4177498"/>
                    <a:pt x="970076" y="4545444"/>
                    <a:pt x="1150325" y="5476573"/>
                  </a:cubicBezTo>
                  <a:cubicBezTo>
                    <a:pt x="1217918" y="5825746"/>
                    <a:pt x="1465760" y="6103583"/>
                    <a:pt x="1799971" y="6223729"/>
                  </a:cubicBezTo>
                  <a:cubicBezTo>
                    <a:pt x="1875075" y="6253765"/>
                    <a:pt x="2002751" y="6268783"/>
                    <a:pt x="2085365" y="6280047"/>
                  </a:cubicBezTo>
                  <a:cubicBezTo>
                    <a:pt x="2085365" y="6280047"/>
                    <a:pt x="2085365" y="6280047"/>
                    <a:pt x="2085365" y="7473994"/>
                  </a:cubicBezTo>
                  <a:cubicBezTo>
                    <a:pt x="1582171" y="7440203"/>
                    <a:pt x="335451" y="7004675"/>
                    <a:pt x="53813" y="5720619"/>
                  </a:cubicBezTo>
                  <a:cubicBezTo>
                    <a:pt x="-25046" y="5397728"/>
                    <a:pt x="-13780" y="5056063"/>
                    <a:pt x="65078" y="4729417"/>
                  </a:cubicBezTo>
                  <a:cubicBezTo>
                    <a:pt x="282879" y="3283915"/>
                    <a:pt x="2351982" y="944830"/>
                    <a:pt x="2716235" y="670748"/>
                  </a:cubicBezTo>
                  <a:cubicBezTo>
                    <a:pt x="2960321" y="471756"/>
                    <a:pt x="3234449" y="310311"/>
                    <a:pt x="3516088" y="227711"/>
                  </a:cubicBezTo>
                  <a:cubicBezTo>
                    <a:pt x="3797726" y="119767"/>
                    <a:pt x="4911078" y="4491"/>
                    <a:pt x="6109875" y="128"/>
                  </a:cubicBezTo>
                  <a:close/>
                </a:path>
              </a:pathLst>
            </a:custGeom>
            <a:solidFill>
              <a:srgbClr val="4B649F"/>
            </a:solidFill>
            <a:ln w="9525">
              <a:noFill/>
            </a:ln>
          </p:spPr>
          <p:txBody>
            <a:bodyPr/>
            <a:lstStyle/>
            <a:p>
              <a:endParaRPr lang="zh-CN" altLang="en-US"/>
            </a:p>
          </p:txBody>
        </p:sp>
      </p:grpSp>
      <p:sp>
        <p:nvSpPr>
          <p:cNvPr id="25" name="文本框 24"/>
          <p:cNvSpPr txBox="1"/>
          <p:nvPr/>
        </p:nvSpPr>
        <p:spPr>
          <a:xfrm>
            <a:off x="634365" y="980440"/>
            <a:ext cx="2214880" cy="553085"/>
          </a:xfrm>
          <a:prstGeom prst="rect">
            <a:avLst/>
          </a:prstGeom>
          <a:noFill/>
        </p:spPr>
        <p:txBody>
          <a:bodyPr wrap="none" rtlCol="0" anchor="t">
            <a:spAutoFit/>
          </a:bodyPr>
          <a:lstStyle/>
          <a:p>
            <a:pPr algn="l">
              <a:lnSpc>
                <a:spcPct val="150000"/>
              </a:lnSpc>
            </a:pPr>
            <a:r>
              <a:rPr lang="zh-CN" altLang="en-US" sz="2000" b="1" dirty="0">
                <a:solidFill>
                  <a:srgbClr val="4B649F"/>
                </a:solidFill>
                <a:sym typeface="+mn-ea"/>
              </a:rPr>
              <a:t>创新性解决途径：</a:t>
            </a:r>
          </a:p>
        </p:txBody>
      </p:sp>
      <p:sp>
        <p:nvSpPr>
          <p:cNvPr id="24" name="Oval 27">
            <a:extLst>
              <a:ext uri="{FF2B5EF4-FFF2-40B4-BE49-F238E27FC236}">
                <a16:creationId xmlns:a16="http://schemas.microsoft.com/office/drawing/2014/main" id="{E3472B0A-6524-98C7-E438-9D2CDA5F80B0}"/>
              </a:ext>
            </a:extLst>
          </p:cNvPr>
          <p:cNvSpPr/>
          <p:nvPr/>
        </p:nvSpPr>
        <p:spPr>
          <a:xfrm>
            <a:off x="1718310" y="4969408"/>
            <a:ext cx="633730" cy="63373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a:cs typeface="+mn-ea"/>
              <a:sym typeface="+mn-lt"/>
            </a:endParaRPr>
          </a:p>
        </p:txBody>
      </p:sp>
      <p:sp>
        <p:nvSpPr>
          <p:cNvPr id="27" name="文本框 21">
            <a:extLst>
              <a:ext uri="{FF2B5EF4-FFF2-40B4-BE49-F238E27FC236}">
                <a16:creationId xmlns:a16="http://schemas.microsoft.com/office/drawing/2014/main" id="{D8A97984-EEF6-D904-90C1-C8AF379B4B30}"/>
              </a:ext>
            </a:extLst>
          </p:cNvPr>
          <p:cNvSpPr txBox="1"/>
          <p:nvPr/>
        </p:nvSpPr>
        <p:spPr>
          <a:xfrm>
            <a:off x="1799590" y="4908448"/>
            <a:ext cx="552450" cy="700576"/>
          </a:xfrm>
          <a:prstGeom prst="rect">
            <a:avLst/>
          </a:prstGeom>
          <a:noFill/>
          <a:ln w="9525">
            <a:noFill/>
          </a:ln>
        </p:spPr>
        <p:txBody>
          <a:bodyPr wrap="square" anchor="t" anchorCtr="0">
            <a:spAutoFit/>
          </a:bodyPr>
          <a:lstStyle/>
          <a:p>
            <a:pPr algn="just">
              <a:lnSpc>
                <a:spcPct val="120000"/>
              </a:lnSpc>
            </a:pPr>
            <a:r>
              <a:rPr lang="en-US" altLang="zh-CN" sz="3600" b="1" dirty="0">
                <a:solidFill>
                  <a:schemeClr val="bg1"/>
                </a:solidFill>
                <a:latin typeface="华文中宋" panose="02010600040101010101" charset="-122"/>
                <a:ea typeface="华文中宋" panose="02010600040101010101" charset="-122"/>
                <a:sym typeface="Arial" panose="020B0604020202020204" pitchFamily="34" charset="0"/>
              </a:rPr>
              <a:t>4</a:t>
            </a:r>
          </a:p>
        </p:txBody>
      </p:sp>
      <p:sp>
        <p:nvSpPr>
          <p:cNvPr id="28" name="Oval 27">
            <a:extLst>
              <a:ext uri="{FF2B5EF4-FFF2-40B4-BE49-F238E27FC236}">
                <a16:creationId xmlns:a16="http://schemas.microsoft.com/office/drawing/2014/main" id="{5A12C0BE-2485-466C-820A-BB3CE32261E0}"/>
              </a:ext>
            </a:extLst>
          </p:cNvPr>
          <p:cNvSpPr/>
          <p:nvPr/>
        </p:nvSpPr>
        <p:spPr>
          <a:xfrm>
            <a:off x="1718310" y="5884443"/>
            <a:ext cx="633730" cy="63373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400" strike="noStrike" noProof="1">
              <a:cs typeface="+mn-ea"/>
              <a:sym typeface="+mn-lt"/>
            </a:endParaRPr>
          </a:p>
        </p:txBody>
      </p:sp>
      <p:sp>
        <p:nvSpPr>
          <p:cNvPr id="29" name="文本框 21">
            <a:extLst>
              <a:ext uri="{FF2B5EF4-FFF2-40B4-BE49-F238E27FC236}">
                <a16:creationId xmlns:a16="http://schemas.microsoft.com/office/drawing/2014/main" id="{EDBFF024-9D9C-7778-5A6B-D0AFDDA232C1}"/>
              </a:ext>
            </a:extLst>
          </p:cNvPr>
          <p:cNvSpPr txBox="1"/>
          <p:nvPr/>
        </p:nvSpPr>
        <p:spPr>
          <a:xfrm>
            <a:off x="1799590" y="5823483"/>
            <a:ext cx="552450" cy="700576"/>
          </a:xfrm>
          <a:prstGeom prst="rect">
            <a:avLst/>
          </a:prstGeom>
          <a:noFill/>
          <a:ln w="9525">
            <a:noFill/>
          </a:ln>
        </p:spPr>
        <p:txBody>
          <a:bodyPr wrap="square" anchor="t" anchorCtr="0">
            <a:spAutoFit/>
          </a:bodyPr>
          <a:lstStyle/>
          <a:p>
            <a:pPr algn="just">
              <a:lnSpc>
                <a:spcPct val="120000"/>
              </a:lnSpc>
            </a:pPr>
            <a:r>
              <a:rPr lang="en-US" altLang="zh-CN" sz="3600" b="1" dirty="0">
                <a:solidFill>
                  <a:schemeClr val="bg1"/>
                </a:solidFill>
                <a:latin typeface="华文中宋" panose="02010600040101010101" charset="-122"/>
                <a:ea typeface="华文中宋" panose="02010600040101010101" charset="-122"/>
                <a:sym typeface="Arial" panose="020B0604020202020204" pitchFamily="34" charset="0"/>
              </a:rPr>
              <a:t>5</a:t>
            </a:r>
          </a:p>
        </p:txBody>
      </p:sp>
      <p:sp>
        <p:nvSpPr>
          <p:cNvPr id="30" name="文本框 29">
            <a:extLst>
              <a:ext uri="{FF2B5EF4-FFF2-40B4-BE49-F238E27FC236}">
                <a16:creationId xmlns:a16="http://schemas.microsoft.com/office/drawing/2014/main" id="{C7D4DBB6-CA11-7383-8F1D-9F5B37ED91C8}"/>
              </a:ext>
            </a:extLst>
          </p:cNvPr>
          <p:cNvSpPr txBox="1"/>
          <p:nvPr/>
        </p:nvSpPr>
        <p:spPr>
          <a:xfrm>
            <a:off x="2611608" y="4859359"/>
            <a:ext cx="8428355" cy="728533"/>
          </a:xfrm>
          <a:prstGeom prst="rect">
            <a:avLst/>
          </a:prstGeom>
          <a:noFill/>
        </p:spPr>
        <p:txBody>
          <a:bodyPr wrap="square">
            <a:spAutoFit/>
          </a:bodyPr>
          <a:lstStyle/>
          <a:p>
            <a:pPr algn="just">
              <a:lnSpc>
                <a:spcPct val="120000"/>
              </a:lnSpc>
            </a:pPr>
            <a:r>
              <a:rPr lang="zh-CN" altLang="zh-CN" b="1" dirty="0">
                <a:solidFill>
                  <a:schemeClr val="tx1">
                    <a:lumMod val="50000"/>
                    <a:lumOff val="50000"/>
                  </a:schemeClr>
                </a:solidFill>
              </a:rPr>
              <a:t>基于模型轻量化、水下目标密集程度和正样本对水下检测的重要性等多方面考虑</a:t>
            </a:r>
            <a:r>
              <a:rPr lang="zh-CN" altLang="en-US" b="1" dirty="0">
                <a:solidFill>
                  <a:schemeClr val="tx1">
                    <a:lumMod val="50000"/>
                    <a:lumOff val="50000"/>
                  </a:schemeClr>
                </a:solidFill>
              </a:rPr>
              <a:t>，</a:t>
            </a:r>
            <a:r>
              <a:rPr lang="zh-CN" altLang="zh-CN" b="1" dirty="0">
                <a:solidFill>
                  <a:schemeClr val="tx1">
                    <a:lumMod val="50000"/>
                    <a:lumOff val="50000"/>
                  </a:schemeClr>
                </a:solidFill>
              </a:rPr>
              <a:t>选择</a:t>
            </a:r>
            <a:r>
              <a:rPr lang="en-US" altLang="zh-CN" b="1" dirty="0">
                <a:solidFill>
                  <a:schemeClr val="tx1">
                    <a:lumMod val="50000"/>
                    <a:lumOff val="50000"/>
                  </a:schemeClr>
                </a:solidFill>
              </a:rPr>
              <a:t>Varifocal Loss</a:t>
            </a:r>
            <a:r>
              <a:rPr lang="zh-CN" altLang="zh-CN" b="1" dirty="0">
                <a:solidFill>
                  <a:schemeClr val="tx1">
                    <a:lumMod val="50000"/>
                    <a:lumOff val="50000"/>
                  </a:schemeClr>
                </a:solidFill>
              </a:rPr>
              <a:t>函数作为轻量级模型的优化函数</a:t>
            </a:r>
            <a:endParaRPr lang="zh-CN" altLang="en-US" b="1" dirty="0">
              <a:solidFill>
                <a:schemeClr val="tx1">
                  <a:lumMod val="50000"/>
                  <a:lumOff val="50000"/>
                </a:schemeClr>
              </a:solidFill>
            </a:endParaRPr>
          </a:p>
        </p:txBody>
      </p:sp>
      <p:sp>
        <p:nvSpPr>
          <p:cNvPr id="32" name="文本框 31">
            <a:extLst>
              <a:ext uri="{FF2B5EF4-FFF2-40B4-BE49-F238E27FC236}">
                <a16:creationId xmlns:a16="http://schemas.microsoft.com/office/drawing/2014/main" id="{827EA122-41D0-F21D-ED0C-25A359E1C105}"/>
              </a:ext>
            </a:extLst>
          </p:cNvPr>
          <p:cNvSpPr txBox="1"/>
          <p:nvPr/>
        </p:nvSpPr>
        <p:spPr>
          <a:xfrm>
            <a:off x="2611608" y="5663719"/>
            <a:ext cx="8340725" cy="1060931"/>
          </a:xfrm>
          <a:prstGeom prst="rect">
            <a:avLst/>
          </a:prstGeom>
          <a:noFill/>
        </p:spPr>
        <p:txBody>
          <a:bodyPr wrap="square">
            <a:spAutoFit/>
          </a:bodyPr>
          <a:lstStyle/>
          <a:p>
            <a:pPr algn="just">
              <a:lnSpc>
                <a:spcPct val="120000"/>
              </a:lnSpc>
            </a:pPr>
            <a:r>
              <a:rPr lang="zh-CN" altLang="zh-CN" b="1" dirty="0">
                <a:solidFill>
                  <a:schemeClr val="tx1">
                    <a:lumMod val="50000"/>
                    <a:lumOff val="50000"/>
                  </a:schemeClr>
                </a:solidFill>
              </a:rPr>
              <a:t>重构</a:t>
            </a:r>
            <a:r>
              <a:rPr lang="en-US" altLang="zh-CN" b="1" dirty="0">
                <a:solidFill>
                  <a:schemeClr val="tx1">
                    <a:lumMod val="50000"/>
                    <a:lumOff val="50000"/>
                  </a:schemeClr>
                </a:solidFill>
              </a:rPr>
              <a:t>Neck</a:t>
            </a:r>
            <a:r>
              <a:rPr lang="zh-CN" altLang="zh-CN" b="1" dirty="0">
                <a:solidFill>
                  <a:schemeClr val="tx1">
                    <a:lumMod val="50000"/>
                    <a:lumOff val="50000"/>
                  </a:schemeClr>
                </a:solidFill>
              </a:rPr>
              <a:t>部分，添加了</a:t>
            </a:r>
            <a:r>
              <a:rPr lang="en-US" altLang="zh-CN" b="1" dirty="0" err="1">
                <a:solidFill>
                  <a:schemeClr val="tx1">
                    <a:lumMod val="50000"/>
                    <a:lumOff val="50000"/>
                  </a:schemeClr>
                </a:solidFill>
              </a:rPr>
              <a:t>BiFPN</a:t>
            </a:r>
            <a:r>
              <a:rPr lang="zh-CN" altLang="zh-CN" b="1" dirty="0">
                <a:solidFill>
                  <a:schemeClr val="tx1">
                    <a:lumMod val="50000"/>
                    <a:lumOff val="50000"/>
                  </a:schemeClr>
                </a:solidFill>
              </a:rPr>
              <a:t>加权双向特征金字塔网络，其通过给予不同输入特征不同的权重值，以达到反复应用多尺度特征融合，实现了不同分辨率特征之间的交流和融合。</a:t>
            </a:r>
            <a:endParaRPr lang="zh-CN" altLang="en-US" b="1" dirty="0">
              <a:solidFill>
                <a:schemeClr val="tx1">
                  <a:lumMod val="50000"/>
                  <a:lumOff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40000"/>
            <a:ext cx="5619750" cy="1965325"/>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290" name="文本框 2"/>
          <p:cNvSpPr txBox="1"/>
          <p:nvPr/>
        </p:nvSpPr>
        <p:spPr>
          <a:xfrm>
            <a:off x="5801995" y="2647315"/>
            <a:ext cx="5582285" cy="1753235"/>
          </a:xfrm>
          <a:prstGeom prst="rect">
            <a:avLst/>
          </a:prstGeom>
          <a:noFill/>
          <a:ln w="9525">
            <a:noFill/>
          </a:ln>
        </p:spPr>
        <p:txBody>
          <a:bodyPr wrap="square" anchor="t" anchorCtr="0">
            <a:spAutoFit/>
          </a:bodyPr>
          <a:lstStyle/>
          <a:p>
            <a:pPr algn="ctr">
              <a:lnSpc>
                <a:spcPct val="150000"/>
              </a:lnSpc>
            </a:pPr>
            <a:r>
              <a:rPr lang="zh-CN" altLang="en-US" sz="3600" b="1" dirty="0">
                <a:solidFill>
                  <a:srgbClr val="4B649F"/>
                </a:solidFill>
                <a:sym typeface="+mn-ea"/>
              </a:rPr>
              <a:t>项目模型</a:t>
            </a:r>
          </a:p>
          <a:p>
            <a:pPr algn="ctr">
              <a:lnSpc>
                <a:spcPct val="150000"/>
              </a:lnSpc>
            </a:pPr>
            <a:r>
              <a:rPr lang="zh-CN" altLang="en-US" sz="3600" b="1" dirty="0">
                <a:solidFill>
                  <a:srgbClr val="4B649F"/>
                </a:solidFill>
                <a:sym typeface="+mn-ea"/>
              </a:rPr>
              <a:t>的原理解析</a:t>
            </a:r>
            <a:endParaRPr lang="zh-CN" altLang="en-US" sz="3600" b="1" dirty="0">
              <a:solidFill>
                <a:srgbClr val="4B649F"/>
              </a:solidFill>
              <a:latin typeface="Arial" panose="020B0604020202020204" pitchFamily="34" charset="0"/>
              <a:ea typeface="微软雅黑" panose="020B0503020204020204" charset="-122"/>
            </a:endParaRPr>
          </a:p>
        </p:txBody>
      </p:sp>
      <p:pic>
        <p:nvPicPr>
          <p:cNvPr id="12292" name="图片 9"/>
          <p:cNvPicPr>
            <a:picLocks noChangeAspect="1"/>
          </p:cNvPicPr>
          <p:nvPr/>
        </p:nvPicPr>
        <p:blipFill>
          <a:blip r:embed="rId2"/>
          <a:stretch>
            <a:fillRect/>
          </a:stretch>
        </p:blipFill>
        <p:spPr>
          <a:xfrm>
            <a:off x="6326188" y="5200650"/>
            <a:ext cx="5865812" cy="1657350"/>
          </a:xfrm>
          <a:prstGeom prst="rect">
            <a:avLst/>
          </a:prstGeom>
          <a:noFill/>
          <a:ln w="9525">
            <a:noFill/>
          </a:ln>
        </p:spPr>
      </p:pic>
      <p:pic>
        <p:nvPicPr>
          <p:cNvPr id="12293" name="图片 10"/>
          <p:cNvPicPr>
            <a:picLocks noChangeAspect="1"/>
          </p:cNvPicPr>
          <p:nvPr/>
        </p:nvPicPr>
        <p:blipFill>
          <a:blip r:embed="rId3"/>
          <a:stretch>
            <a:fillRect/>
          </a:stretch>
        </p:blipFill>
        <p:spPr>
          <a:xfrm>
            <a:off x="0" y="0"/>
            <a:ext cx="7878763" cy="2216150"/>
          </a:xfrm>
          <a:prstGeom prst="rect">
            <a:avLst/>
          </a:prstGeom>
          <a:noFill/>
          <a:ln w="9525">
            <a:noFill/>
          </a:ln>
        </p:spPr>
      </p:pic>
      <p:grpSp>
        <p:nvGrpSpPr>
          <p:cNvPr id="12294" name="组合 11"/>
          <p:cNvGrpSpPr/>
          <p:nvPr/>
        </p:nvGrpSpPr>
        <p:grpSpPr>
          <a:xfrm>
            <a:off x="1519238" y="2232025"/>
            <a:ext cx="2581275" cy="2582863"/>
            <a:chOff x="3209823" y="2234042"/>
            <a:chExt cx="1607262" cy="1607262"/>
          </a:xfrm>
        </p:grpSpPr>
        <p:sp>
          <p:nvSpPr>
            <p:cNvPr id="13" name="椭圆 12"/>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4" name="椭圆 13"/>
            <p:cNvSpPr/>
            <p:nvPr/>
          </p:nvSpPr>
          <p:spPr>
            <a:xfrm>
              <a:off x="3319358" y="2343577"/>
              <a:ext cx="1388192" cy="1388192"/>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KSO_Shape"/>
            <p:cNvSpPr/>
            <p:nvPr/>
          </p:nvSpPr>
          <p:spPr bwMode="auto">
            <a:xfrm>
              <a:off x="3550556" y="2597149"/>
              <a:ext cx="925796" cy="881048"/>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base">
                <a:defRPr/>
              </a:pPr>
              <a:endParaRPr lang="zh-CN" altLang="en-US" strike="noStrike" noProof="1">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2"/>
          <a:stretch>
            <a:fillRect/>
          </a:stretch>
        </p:blipFill>
        <p:spPr>
          <a:xfrm>
            <a:off x="9248140" y="6026150"/>
            <a:ext cx="2943860" cy="831850"/>
          </a:xfrm>
          <a:prstGeom prst="rect">
            <a:avLst/>
          </a:prstGeom>
          <a:noFill/>
          <a:ln w="9525">
            <a:noFill/>
          </a:ln>
        </p:spPr>
      </p:pic>
      <p:sp>
        <p:nvSpPr>
          <p:cNvPr id="48" name="任意多边形 47"/>
          <p:cNvSpPr/>
          <p:nvPr/>
        </p:nvSpPr>
        <p:spPr>
          <a:xfrm rot="5400000">
            <a:off x="1499235" y="-1201420"/>
            <a:ext cx="425450" cy="3424555"/>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321945" y="86995"/>
            <a:ext cx="840740" cy="70294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62" name="文本框 1066"/>
          <p:cNvSpPr txBox="1"/>
          <p:nvPr/>
        </p:nvSpPr>
        <p:spPr>
          <a:xfrm>
            <a:off x="1452880" y="297815"/>
            <a:ext cx="1855470" cy="398780"/>
          </a:xfrm>
          <a:prstGeom prst="rect">
            <a:avLst/>
          </a:prstGeom>
          <a:noFill/>
          <a:ln w="9525">
            <a:noFill/>
          </a:ln>
        </p:spPr>
        <p:txBody>
          <a:bodyPr wrap="square" anchor="t" anchorCtr="0">
            <a:spAutoFit/>
          </a:bodyPr>
          <a:lstStyle/>
          <a:p>
            <a:pPr algn="l"/>
            <a:r>
              <a:rPr lang="zh-CN" altLang="en-US" sz="2000" b="1" dirty="0">
                <a:solidFill>
                  <a:schemeClr val="bg1"/>
                </a:solidFill>
                <a:latin typeface="Arial" panose="020B0604020202020204" pitchFamily="34" charset="0"/>
                <a:ea typeface="微软雅黑" panose="020B0503020204020204" charset="-122"/>
              </a:rPr>
              <a:t>网络结构解析</a:t>
            </a:r>
          </a:p>
        </p:txBody>
      </p:sp>
      <p:sp>
        <p:nvSpPr>
          <p:cNvPr id="14" name="KSO_Shape"/>
          <p:cNvSpPr/>
          <p:nvPr/>
        </p:nvSpPr>
        <p:spPr bwMode="auto">
          <a:xfrm>
            <a:off x="503555" y="241300"/>
            <a:ext cx="478155" cy="394335"/>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base">
              <a:defRPr/>
            </a:pPr>
            <a:endParaRPr lang="zh-CN" altLang="en-US" strike="noStrike" noProof="1">
              <a:solidFill>
                <a:srgbClr val="FFFFFF"/>
              </a:solidFill>
            </a:endParaRPr>
          </a:p>
        </p:txBody>
      </p:sp>
      <p:sp>
        <p:nvSpPr>
          <p:cNvPr id="25" name="文本框 24"/>
          <p:cNvSpPr txBox="1"/>
          <p:nvPr/>
        </p:nvSpPr>
        <p:spPr>
          <a:xfrm>
            <a:off x="1811682" y="1311031"/>
            <a:ext cx="384906" cy="4613442"/>
          </a:xfrm>
          <a:prstGeom prst="rect">
            <a:avLst/>
          </a:prstGeom>
          <a:noFill/>
        </p:spPr>
        <p:txBody>
          <a:bodyPr wrap="square" rtlCol="0" anchor="t">
            <a:spAutoFit/>
          </a:bodyPr>
          <a:lstStyle/>
          <a:p>
            <a:pPr algn="l">
              <a:lnSpc>
                <a:spcPct val="150000"/>
              </a:lnSpc>
              <a:buClrTx/>
              <a:buSzTx/>
              <a:buFontTx/>
            </a:pPr>
            <a:r>
              <a:rPr lang="zh-CN" altLang="en-US" b="1" dirty="0">
                <a:sym typeface="+mn-ea"/>
              </a:rPr>
              <a:t>轻量级水下目标检测模型</a:t>
            </a:r>
          </a:p>
        </p:txBody>
      </p:sp>
      <p:pic>
        <p:nvPicPr>
          <p:cNvPr id="3" name="图片 2">
            <a:extLst>
              <a:ext uri="{FF2B5EF4-FFF2-40B4-BE49-F238E27FC236}">
                <a16:creationId xmlns:a16="http://schemas.microsoft.com/office/drawing/2014/main" id="{70B52848-2535-1D3D-4BAF-D3655F143040}"/>
              </a:ext>
            </a:extLst>
          </p:cNvPr>
          <p:cNvPicPr>
            <a:picLocks noChangeAspect="1"/>
          </p:cNvPicPr>
          <p:nvPr/>
        </p:nvPicPr>
        <p:blipFill>
          <a:blip r:embed="rId3"/>
          <a:stretch>
            <a:fillRect/>
          </a:stretch>
        </p:blipFill>
        <p:spPr>
          <a:xfrm>
            <a:off x="3200400" y="635635"/>
            <a:ext cx="7368540" cy="6089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2"/>
          <a:stretch>
            <a:fillRect/>
          </a:stretch>
        </p:blipFill>
        <p:spPr>
          <a:xfrm>
            <a:off x="9248140" y="6026150"/>
            <a:ext cx="2943860" cy="831850"/>
          </a:xfrm>
          <a:prstGeom prst="rect">
            <a:avLst/>
          </a:prstGeom>
          <a:noFill/>
          <a:ln w="9525">
            <a:noFill/>
          </a:ln>
        </p:spPr>
      </p:pic>
      <p:sp>
        <p:nvSpPr>
          <p:cNvPr id="48" name="任意多边形 47"/>
          <p:cNvSpPr/>
          <p:nvPr/>
        </p:nvSpPr>
        <p:spPr>
          <a:xfrm rot="5400000">
            <a:off x="1768475" y="-1470660"/>
            <a:ext cx="425450" cy="3963035"/>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321945" y="86995"/>
            <a:ext cx="840740" cy="70294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62" name="文本框 1066"/>
          <p:cNvSpPr txBox="1"/>
          <p:nvPr/>
        </p:nvSpPr>
        <p:spPr>
          <a:xfrm>
            <a:off x="1452880" y="297815"/>
            <a:ext cx="2510155" cy="398780"/>
          </a:xfrm>
          <a:prstGeom prst="rect">
            <a:avLst/>
          </a:prstGeom>
          <a:noFill/>
          <a:ln w="9525">
            <a:noFill/>
          </a:ln>
        </p:spPr>
        <p:txBody>
          <a:bodyPr wrap="square" anchor="t" anchorCtr="0">
            <a:spAutoFit/>
          </a:bodyPr>
          <a:lstStyle/>
          <a:p>
            <a:pPr algn="l"/>
            <a:r>
              <a:rPr lang="zh-CN" altLang="en-US" sz="2000" b="1" dirty="0">
                <a:solidFill>
                  <a:schemeClr val="bg1"/>
                </a:solidFill>
                <a:latin typeface="Arial" panose="020B0604020202020204" pitchFamily="34" charset="0"/>
                <a:ea typeface="微软雅黑" panose="020B0503020204020204" charset="-122"/>
              </a:rPr>
              <a:t>数据增强原理解析</a:t>
            </a:r>
          </a:p>
        </p:txBody>
      </p:sp>
      <p:sp>
        <p:nvSpPr>
          <p:cNvPr id="14" name="KSO_Shape"/>
          <p:cNvSpPr/>
          <p:nvPr/>
        </p:nvSpPr>
        <p:spPr bwMode="auto">
          <a:xfrm>
            <a:off x="503555" y="241300"/>
            <a:ext cx="478155" cy="394335"/>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base">
              <a:defRPr/>
            </a:pPr>
            <a:endParaRPr lang="zh-CN" altLang="en-US" strike="noStrike" noProof="1">
              <a:solidFill>
                <a:srgbClr val="FFFFFF"/>
              </a:solidFill>
            </a:endParaRPr>
          </a:p>
        </p:txBody>
      </p:sp>
      <p:sp>
        <p:nvSpPr>
          <p:cNvPr id="25" name="文本框 24"/>
          <p:cNvSpPr txBox="1"/>
          <p:nvPr/>
        </p:nvSpPr>
        <p:spPr>
          <a:xfrm>
            <a:off x="417439" y="1145647"/>
            <a:ext cx="11357122" cy="5249835"/>
          </a:xfrm>
          <a:prstGeom prst="rect">
            <a:avLst/>
          </a:prstGeom>
          <a:noFill/>
        </p:spPr>
        <p:txBody>
          <a:bodyPr wrap="square" rtlCol="0" anchor="t">
            <a:spAutoFit/>
          </a:bodyPr>
          <a:lstStyle/>
          <a:p>
            <a:pPr algn="l">
              <a:lnSpc>
                <a:spcPct val="150000"/>
              </a:lnSpc>
              <a:spcAft>
                <a:spcPts val="1200"/>
              </a:spcAft>
              <a:buClrTx/>
              <a:buSzTx/>
              <a:buFontTx/>
            </a:pPr>
            <a:r>
              <a:rPr lang="zh-CN" altLang="en-US" sz="1600" dirty="0">
                <a:sym typeface="+mn-ea"/>
              </a:rPr>
              <a:t>我们在此对部分的数据增强算法原理进行解释说明：</a:t>
            </a:r>
          </a:p>
          <a:p>
            <a:pPr marL="342900" indent="-342900">
              <a:lnSpc>
                <a:spcPct val="150000"/>
              </a:lnSpc>
              <a:spcAft>
                <a:spcPts val="1200"/>
              </a:spcAft>
              <a:buFont typeface="+mj-ea"/>
              <a:buAutoNum type="circleNumDbPlain"/>
            </a:pPr>
            <a:r>
              <a:rPr lang="zh-CN" altLang="en-US" sz="1600" b="1" dirty="0">
                <a:sym typeface="+mn-ea"/>
              </a:rPr>
              <a:t>RGBShift：</a:t>
            </a:r>
            <a:r>
              <a:rPr lang="en-US" altLang="zh-CN" sz="1600" dirty="0" err="1">
                <a:sym typeface="+mn-ea"/>
              </a:rPr>
              <a:t>RGBShift</a:t>
            </a:r>
            <a:r>
              <a:rPr lang="zh-CN" altLang="en-US" sz="1600" dirty="0">
                <a:sym typeface="+mn-ea"/>
              </a:rPr>
              <a:t>算法主要步骤是随机更改红色、绿色以及蓝色三通道值的范围，实现了随机移动输入</a:t>
            </a:r>
            <a:r>
              <a:rPr lang="en-US" altLang="zh-CN" sz="1600" dirty="0">
                <a:sym typeface="+mn-ea"/>
              </a:rPr>
              <a:t>RGB</a:t>
            </a:r>
            <a:r>
              <a:rPr lang="zh-CN" altLang="en-US" sz="1600" dirty="0">
                <a:sym typeface="+mn-ea"/>
              </a:rPr>
              <a:t>图像的每个通道的值，从而使得输入图片的颜色变得更加丰富</a:t>
            </a:r>
            <a:endParaRPr lang="en-US" altLang="zh-CN" sz="1600" dirty="0">
              <a:sym typeface="+mn-ea"/>
            </a:endParaRPr>
          </a:p>
          <a:p>
            <a:pPr marL="342900" indent="-342900">
              <a:lnSpc>
                <a:spcPct val="150000"/>
              </a:lnSpc>
              <a:spcAft>
                <a:spcPts val="1200"/>
              </a:spcAft>
              <a:buFont typeface="+mj-ea"/>
              <a:buAutoNum type="circleNumDbPlain"/>
            </a:pPr>
            <a:r>
              <a:rPr lang="en-US" altLang="zh-CN" sz="1600" b="1" dirty="0">
                <a:sym typeface="+mn-ea"/>
              </a:rPr>
              <a:t>HSV</a:t>
            </a:r>
            <a:r>
              <a:rPr lang="zh-CN" altLang="en-US" sz="1600" b="1" dirty="0">
                <a:sym typeface="+mn-ea"/>
              </a:rPr>
              <a:t>色域转换：</a:t>
            </a:r>
            <a:r>
              <a:rPr lang="en-US" altLang="zh-CN" sz="1600" dirty="0"/>
              <a:t>RGB</a:t>
            </a:r>
            <a:r>
              <a:rPr lang="zh-CN" altLang="zh-CN" sz="1600" dirty="0"/>
              <a:t>颜色空间更适合用于系统显示，但是</a:t>
            </a:r>
            <a:r>
              <a:rPr lang="en-US" altLang="zh-CN" sz="1600" dirty="0"/>
              <a:t>HSV</a:t>
            </a:r>
            <a:r>
              <a:rPr lang="zh-CN" altLang="zh-CN" sz="1600" dirty="0"/>
              <a:t>色彩空间则更适合用于图像处理，</a:t>
            </a:r>
            <a:r>
              <a:rPr lang="en-US" altLang="zh-CN" sz="1600" dirty="0"/>
              <a:t>HSV</a:t>
            </a:r>
            <a:r>
              <a:rPr lang="zh-CN" altLang="zh-CN" sz="1600" dirty="0"/>
              <a:t>色域转换通过在</a:t>
            </a:r>
            <a:r>
              <a:rPr lang="en-US" altLang="zh-CN" sz="1600" dirty="0"/>
              <a:t>HSV</a:t>
            </a:r>
            <a:r>
              <a:rPr lang="zh-CN" altLang="zh-CN" sz="1600" dirty="0"/>
              <a:t>色彩空间中对</a:t>
            </a:r>
            <a:r>
              <a:rPr lang="en-US" altLang="zh-CN" sz="1600" dirty="0"/>
              <a:t>h</a:t>
            </a:r>
            <a:r>
              <a:rPr lang="zh-CN" altLang="zh-CN" sz="1600" dirty="0"/>
              <a:t>、</a:t>
            </a:r>
            <a:r>
              <a:rPr lang="en-US" altLang="zh-CN" sz="1600" dirty="0"/>
              <a:t>s</a:t>
            </a:r>
            <a:r>
              <a:rPr lang="zh-CN" altLang="zh-CN" sz="1600" dirty="0"/>
              <a:t>、</a:t>
            </a:r>
            <a:r>
              <a:rPr lang="en-US" altLang="zh-CN" sz="1600" dirty="0"/>
              <a:t>v</a:t>
            </a:r>
            <a:r>
              <a:rPr lang="zh-CN" altLang="zh-CN" sz="1600" dirty="0"/>
              <a:t>三通道增加随机扰动项，色调也会因此而变换</a:t>
            </a:r>
            <a:endParaRPr lang="zh-CN" altLang="en-US" sz="1600" dirty="0">
              <a:sym typeface="+mn-ea"/>
            </a:endParaRPr>
          </a:p>
          <a:p>
            <a:pPr marL="342900" indent="-342900" algn="l">
              <a:lnSpc>
                <a:spcPct val="150000"/>
              </a:lnSpc>
              <a:spcAft>
                <a:spcPts val="1200"/>
              </a:spcAft>
              <a:buClrTx/>
              <a:buSzTx/>
              <a:buFont typeface="+mj-ea"/>
              <a:buAutoNum type="circleNumDbPlain"/>
            </a:pPr>
            <a:r>
              <a:rPr lang="zh-CN" altLang="en-US" sz="1600" b="1" dirty="0">
                <a:sym typeface="+mn-ea"/>
              </a:rPr>
              <a:t>Mosaic：</a:t>
            </a:r>
            <a:r>
              <a:rPr lang="zh-CN" altLang="en-US" sz="1600" dirty="0">
                <a:sym typeface="+mn-ea"/>
              </a:rPr>
              <a:t>Mosaic数据增强通过对四张图片进行拼接，保持每一张图片都有其对应的框，将四张图片拼接之后就获得一张新的图片，同时也获得这张图片对应的框，然后我们将这样一张新的图片传入到神经网络当中去学习，拼接过程中图片会翻转、缩放和色域变换，增加了模型的泛化性，同时相当于一下子传入四张图片进行学习，极大地提高了特征学习的效率。</a:t>
            </a:r>
          </a:p>
          <a:p>
            <a:pPr marL="342900" indent="-342900" algn="l">
              <a:lnSpc>
                <a:spcPct val="150000"/>
              </a:lnSpc>
              <a:spcAft>
                <a:spcPts val="1200"/>
              </a:spcAft>
              <a:buClrTx/>
              <a:buSzTx/>
              <a:buFont typeface="+mj-ea"/>
              <a:buAutoNum type="circleNumDbPlain"/>
            </a:pPr>
            <a:r>
              <a:rPr lang="zh-CN" altLang="en-US" sz="1600" b="1" dirty="0">
                <a:sym typeface="+mn-ea"/>
              </a:rPr>
              <a:t>Mixup：</a:t>
            </a:r>
            <a:r>
              <a:rPr lang="zh-CN" altLang="en-US" sz="1600" dirty="0">
                <a:sym typeface="+mn-ea"/>
              </a:rPr>
              <a:t>是一种对图像进行混类增强的算法，它可以对两个样本-标签数据对按比例相加后生成新的样本-标签数据，从而扩充训练数据集</a:t>
            </a:r>
            <a:endParaRPr lang="en-US" altLang="zh-CN" sz="1600" dirty="0">
              <a:sym typeface="+mn-ea"/>
            </a:endParaRPr>
          </a:p>
          <a:p>
            <a:pPr marL="342900" indent="-342900" algn="l">
              <a:lnSpc>
                <a:spcPct val="150000"/>
              </a:lnSpc>
              <a:spcAft>
                <a:spcPts val="1200"/>
              </a:spcAft>
              <a:buClrTx/>
              <a:buSzTx/>
              <a:buFont typeface="+mj-ea"/>
              <a:buAutoNum type="circleNumDbPlain"/>
            </a:pPr>
            <a:r>
              <a:rPr lang="zh-CN" altLang="en-US" sz="1600" b="1" dirty="0">
                <a:sym typeface="+mn-ea"/>
              </a:rPr>
              <a:t>Copy-Paste：</a:t>
            </a:r>
            <a:r>
              <a:rPr lang="zh-CN" altLang="en-US" sz="1600" dirty="0">
                <a:sym typeface="+mn-ea"/>
              </a:rPr>
              <a:t>其主要思想为混合粘贴+大尺度抖动，是指用制定公式将两幅图像的内容混合在一起，但是过程有很大的随机性，源图和目标图的随机性、源图中哪些对象、目标图像的哪些位置都是随机的，并且加上很大的图片抖动。</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5"/>
                                        </p:tgtEl>
                                        <p:attrNameLst>
                                          <p:attrName>style.visibility</p:attrName>
                                        </p:attrNameLst>
                                      </p:cBhvr>
                                      <p:to>
                                        <p:strVal val="visible"/>
                                      </p:to>
                                    </p:set>
                                    <p:anim calcmode="discrete" valueType="clr">
                                      <p:cBhvr override="childStyle">
                                        <p:cTn id="7"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5"/>
                                        </p:tgtEl>
                                        <p:attrNameLst>
                                          <p:attrName>fillcolor</p:attrName>
                                        </p:attrNameLst>
                                      </p:cBhvr>
                                      <p:tavLst>
                                        <p:tav tm="0">
                                          <p:val>
                                            <p:clrVal>
                                              <a:schemeClr val="accent2"/>
                                            </p:clrVal>
                                          </p:val>
                                        </p:tav>
                                        <p:tav tm="50000">
                                          <p:val>
                                            <p:clrVal>
                                              <a:schemeClr val="hlink"/>
                                            </p:clrVal>
                                          </p:val>
                                        </p:tav>
                                      </p:tavLst>
                                    </p:anim>
                                    <p:set>
                                      <p:cBhvr>
                                        <p:cTn id="9" dur="8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2"/>
          <a:stretch>
            <a:fillRect/>
          </a:stretch>
        </p:blipFill>
        <p:spPr>
          <a:xfrm>
            <a:off x="9248140" y="6026150"/>
            <a:ext cx="2943860" cy="831850"/>
          </a:xfrm>
          <a:prstGeom prst="rect">
            <a:avLst/>
          </a:prstGeom>
          <a:noFill/>
          <a:ln w="9525">
            <a:noFill/>
          </a:ln>
        </p:spPr>
      </p:pic>
      <p:sp>
        <p:nvSpPr>
          <p:cNvPr id="48" name="任意多边形 47"/>
          <p:cNvSpPr/>
          <p:nvPr/>
        </p:nvSpPr>
        <p:spPr>
          <a:xfrm rot="5400000">
            <a:off x="1774190" y="-1475105"/>
            <a:ext cx="425450" cy="3973195"/>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321945" y="86995"/>
            <a:ext cx="840740" cy="70294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62" name="文本框 1066"/>
          <p:cNvSpPr txBox="1"/>
          <p:nvPr/>
        </p:nvSpPr>
        <p:spPr>
          <a:xfrm>
            <a:off x="1452880" y="297815"/>
            <a:ext cx="2299970" cy="398780"/>
          </a:xfrm>
          <a:prstGeom prst="rect">
            <a:avLst/>
          </a:prstGeom>
          <a:noFill/>
          <a:ln w="9525">
            <a:noFill/>
          </a:ln>
        </p:spPr>
        <p:txBody>
          <a:bodyPr wrap="square" anchor="t" anchorCtr="0">
            <a:spAutoFit/>
          </a:bodyPr>
          <a:lstStyle/>
          <a:p>
            <a:pPr algn="l"/>
            <a:r>
              <a:rPr lang="zh-CN" altLang="en-US" sz="2000" b="1" dirty="0">
                <a:solidFill>
                  <a:schemeClr val="bg1"/>
                </a:solidFill>
                <a:sym typeface="+mn-ea"/>
              </a:rPr>
              <a:t>数据增强原理解析</a:t>
            </a:r>
            <a:endParaRPr lang="zh-CN" altLang="en-US" sz="2000" b="1" dirty="0">
              <a:solidFill>
                <a:schemeClr val="bg1"/>
              </a:solidFill>
              <a:latin typeface="Arial" panose="020B0604020202020204" pitchFamily="34" charset="0"/>
              <a:ea typeface="微软雅黑" panose="020B0503020204020204" charset="-122"/>
            </a:endParaRPr>
          </a:p>
        </p:txBody>
      </p:sp>
      <p:sp>
        <p:nvSpPr>
          <p:cNvPr id="14" name="KSO_Shape"/>
          <p:cNvSpPr/>
          <p:nvPr/>
        </p:nvSpPr>
        <p:spPr bwMode="auto">
          <a:xfrm>
            <a:off x="503555" y="241300"/>
            <a:ext cx="478155" cy="394335"/>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base">
              <a:defRPr/>
            </a:pPr>
            <a:endParaRPr lang="zh-CN" altLang="en-US" strike="noStrike" noProof="1">
              <a:solidFill>
                <a:srgbClr val="FFFFFF"/>
              </a:solidFill>
            </a:endParaRPr>
          </a:p>
        </p:txBody>
      </p:sp>
      <p:pic>
        <p:nvPicPr>
          <p:cNvPr id="18" name="图片 17">
            <a:extLst>
              <a:ext uri="{FF2B5EF4-FFF2-40B4-BE49-F238E27FC236}">
                <a16:creationId xmlns:a16="http://schemas.microsoft.com/office/drawing/2014/main" id="{9622C238-B31E-1F68-086C-29F296B2D179}"/>
              </a:ext>
            </a:extLst>
          </p:cNvPr>
          <p:cNvPicPr>
            <a:picLocks noChangeAspect="1"/>
          </p:cNvPicPr>
          <p:nvPr/>
        </p:nvPicPr>
        <p:blipFill>
          <a:blip r:embed="rId3"/>
          <a:stretch>
            <a:fillRect/>
          </a:stretch>
        </p:blipFill>
        <p:spPr>
          <a:xfrm>
            <a:off x="577162" y="1172232"/>
            <a:ext cx="11037676" cy="4853918"/>
          </a:xfrm>
          <a:prstGeom prst="rect">
            <a:avLst/>
          </a:prstGeom>
        </p:spPr>
      </p:pic>
    </p:spTree>
    <p:extLst>
      <p:ext uri="{BB962C8B-B14F-4D97-AF65-F5344CB8AC3E}">
        <p14:creationId xmlns:p14="http://schemas.microsoft.com/office/powerpoint/2010/main" val="246146447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2"/>
          <a:stretch>
            <a:fillRect/>
          </a:stretch>
        </p:blipFill>
        <p:spPr>
          <a:xfrm>
            <a:off x="9248140" y="6026150"/>
            <a:ext cx="2943860" cy="831850"/>
          </a:xfrm>
          <a:prstGeom prst="rect">
            <a:avLst/>
          </a:prstGeom>
          <a:noFill/>
          <a:ln w="9525">
            <a:noFill/>
          </a:ln>
        </p:spPr>
      </p:pic>
      <p:sp>
        <p:nvSpPr>
          <p:cNvPr id="48" name="任意多边形 47"/>
          <p:cNvSpPr/>
          <p:nvPr/>
        </p:nvSpPr>
        <p:spPr>
          <a:xfrm rot="5400000">
            <a:off x="1774190" y="-1475105"/>
            <a:ext cx="425450" cy="3973195"/>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321945" y="86995"/>
            <a:ext cx="840740" cy="70294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62" name="文本框 1066"/>
          <p:cNvSpPr txBox="1"/>
          <p:nvPr/>
        </p:nvSpPr>
        <p:spPr>
          <a:xfrm>
            <a:off x="1452880" y="297815"/>
            <a:ext cx="2299970" cy="398780"/>
          </a:xfrm>
          <a:prstGeom prst="rect">
            <a:avLst/>
          </a:prstGeom>
          <a:noFill/>
          <a:ln w="9525">
            <a:noFill/>
          </a:ln>
        </p:spPr>
        <p:txBody>
          <a:bodyPr wrap="square" anchor="t" anchorCtr="0">
            <a:spAutoFit/>
          </a:bodyPr>
          <a:lstStyle/>
          <a:p>
            <a:pPr algn="l"/>
            <a:r>
              <a:rPr lang="zh-CN" altLang="en-US" sz="2000" b="1" dirty="0">
                <a:solidFill>
                  <a:schemeClr val="bg1"/>
                </a:solidFill>
                <a:sym typeface="+mn-ea"/>
              </a:rPr>
              <a:t>数据增强原理解析</a:t>
            </a:r>
            <a:endParaRPr lang="zh-CN" altLang="en-US" sz="2000" b="1" dirty="0">
              <a:solidFill>
                <a:schemeClr val="bg1"/>
              </a:solidFill>
              <a:latin typeface="Arial" panose="020B0604020202020204" pitchFamily="34" charset="0"/>
              <a:ea typeface="微软雅黑" panose="020B0503020204020204" charset="-122"/>
            </a:endParaRPr>
          </a:p>
        </p:txBody>
      </p:sp>
      <p:sp>
        <p:nvSpPr>
          <p:cNvPr id="14" name="KSO_Shape"/>
          <p:cNvSpPr/>
          <p:nvPr/>
        </p:nvSpPr>
        <p:spPr bwMode="auto">
          <a:xfrm>
            <a:off x="503555" y="241300"/>
            <a:ext cx="478155" cy="394335"/>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base">
              <a:defRPr/>
            </a:pPr>
            <a:endParaRPr lang="zh-CN" altLang="en-US" strike="noStrike" noProof="1">
              <a:solidFill>
                <a:srgbClr val="FFFFFF"/>
              </a:solidFill>
            </a:endParaRPr>
          </a:p>
        </p:txBody>
      </p:sp>
      <p:pic>
        <p:nvPicPr>
          <p:cNvPr id="3" name="图片 2"/>
          <p:cNvPicPr/>
          <p:nvPr/>
        </p:nvPicPr>
        <p:blipFill>
          <a:blip r:embed="rId3"/>
          <a:stretch>
            <a:fillRect/>
          </a:stretch>
        </p:blipFill>
        <p:spPr>
          <a:xfrm>
            <a:off x="675005" y="3980815"/>
            <a:ext cx="2771140" cy="1664970"/>
          </a:xfrm>
          <a:prstGeom prst="rect">
            <a:avLst/>
          </a:prstGeom>
          <a:noFill/>
          <a:ln w="9525">
            <a:noFill/>
          </a:ln>
        </p:spPr>
      </p:pic>
      <p:pic>
        <p:nvPicPr>
          <p:cNvPr id="5" name="图片 4"/>
          <p:cNvPicPr/>
          <p:nvPr/>
        </p:nvPicPr>
        <p:blipFill>
          <a:blip r:embed="rId4"/>
          <a:stretch>
            <a:fillRect/>
          </a:stretch>
        </p:blipFill>
        <p:spPr>
          <a:xfrm>
            <a:off x="3857625" y="1595755"/>
            <a:ext cx="2771140" cy="1644650"/>
          </a:xfrm>
          <a:prstGeom prst="rect">
            <a:avLst/>
          </a:prstGeom>
          <a:noFill/>
          <a:ln w="9525">
            <a:noFill/>
          </a:ln>
        </p:spPr>
      </p:pic>
      <p:pic>
        <p:nvPicPr>
          <p:cNvPr id="6" name="图片 5"/>
          <p:cNvPicPr/>
          <p:nvPr/>
        </p:nvPicPr>
        <p:blipFill>
          <a:blip r:embed="rId3"/>
          <a:stretch>
            <a:fillRect/>
          </a:stretch>
        </p:blipFill>
        <p:spPr>
          <a:xfrm>
            <a:off x="675640" y="1519555"/>
            <a:ext cx="2770505" cy="1731645"/>
          </a:xfrm>
          <a:prstGeom prst="rect">
            <a:avLst/>
          </a:prstGeom>
          <a:noFill/>
          <a:ln w="9525">
            <a:noFill/>
          </a:ln>
        </p:spPr>
      </p:pic>
      <p:pic>
        <p:nvPicPr>
          <p:cNvPr id="7" name="图片 6"/>
          <p:cNvPicPr/>
          <p:nvPr/>
        </p:nvPicPr>
        <p:blipFill>
          <a:blip r:embed="rId5"/>
          <a:stretch>
            <a:fillRect/>
          </a:stretch>
        </p:blipFill>
        <p:spPr>
          <a:xfrm>
            <a:off x="3753485" y="3980815"/>
            <a:ext cx="2783840" cy="1665605"/>
          </a:xfrm>
          <a:prstGeom prst="rect">
            <a:avLst/>
          </a:prstGeom>
          <a:noFill/>
          <a:ln w="9525">
            <a:noFill/>
          </a:ln>
        </p:spPr>
      </p:pic>
      <p:pic>
        <p:nvPicPr>
          <p:cNvPr id="8" name="图片 7"/>
          <p:cNvPicPr/>
          <p:nvPr/>
        </p:nvPicPr>
        <p:blipFill>
          <a:blip r:embed="rId6"/>
          <a:stretch>
            <a:fillRect/>
          </a:stretch>
        </p:blipFill>
        <p:spPr>
          <a:xfrm>
            <a:off x="7117715" y="1256030"/>
            <a:ext cx="4772660" cy="4389755"/>
          </a:xfrm>
          <a:prstGeom prst="rect">
            <a:avLst/>
          </a:prstGeom>
          <a:noFill/>
          <a:ln w="9525">
            <a:noFill/>
          </a:ln>
        </p:spPr>
      </p:pic>
      <p:sp>
        <p:nvSpPr>
          <p:cNvPr id="9" name="文本框 8"/>
          <p:cNvSpPr txBox="1"/>
          <p:nvPr/>
        </p:nvSpPr>
        <p:spPr>
          <a:xfrm>
            <a:off x="1232535" y="3260725"/>
            <a:ext cx="1656080" cy="337185"/>
          </a:xfrm>
          <a:prstGeom prst="rect">
            <a:avLst/>
          </a:prstGeom>
          <a:noFill/>
        </p:spPr>
        <p:txBody>
          <a:bodyPr wrap="square" rtlCol="0" anchor="t">
            <a:spAutoFit/>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sym typeface="+mn-ea"/>
              </a:rPr>
              <a:t>(a)原始图像</a:t>
            </a:r>
            <a:endParaRPr lang="zh-CN" altLang="en-US" sz="1600" b="1" dirty="0">
              <a:sym typeface="+mn-ea"/>
            </a:endParaRPr>
          </a:p>
        </p:txBody>
      </p:sp>
      <p:sp>
        <p:nvSpPr>
          <p:cNvPr id="11" name="文本框 10"/>
          <p:cNvSpPr txBox="1"/>
          <p:nvPr/>
        </p:nvSpPr>
        <p:spPr>
          <a:xfrm>
            <a:off x="1233170" y="5668010"/>
            <a:ext cx="1656080" cy="337185"/>
          </a:xfrm>
          <a:prstGeom prst="rect">
            <a:avLst/>
          </a:prstGeom>
          <a:noFill/>
        </p:spPr>
        <p:txBody>
          <a:bodyPr wrap="square" rtlCol="0" anchor="t">
            <a:spAutoFit/>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sym typeface="+mn-ea"/>
              </a:rPr>
              <a:t>(c)原始图像</a:t>
            </a:r>
          </a:p>
        </p:txBody>
      </p:sp>
      <p:sp>
        <p:nvSpPr>
          <p:cNvPr id="13" name="文本框 12"/>
          <p:cNvSpPr txBox="1"/>
          <p:nvPr/>
        </p:nvSpPr>
        <p:spPr>
          <a:xfrm>
            <a:off x="4191635" y="3260725"/>
            <a:ext cx="2102485" cy="337185"/>
          </a:xfrm>
          <a:prstGeom prst="rect">
            <a:avLst/>
          </a:prstGeom>
          <a:noFill/>
        </p:spPr>
        <p:txBody>
          <a:bodyPr wrap="square" rtlCol="0" anchor="t">
            <a:spAutoFit/>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sym typeface="+mn-ea"/>
              </a:rPr>
              <a:t>(b)RGBShift处理</a:t>
            </a:r>
          </a:p>
        </p:txBody>
      </p:sp>
      <p:sp>
        <p:nvSpPr>
          <p:cNvPr id="15" name="文本框 14"/>
          <p:cNvSpPr txBox="1"/>
          <p:nvPr/>
        </p:nvSpPr>
        <p:spPr>
          <a:xfrm>
            <a:off x="7049770" y="5817870"/>
            <a:ext cx="5142230" cy="583565"/>
          </a:xfrm>
          <a:prstGeom prst="rect">
            <a:avLst/>
          </a:prstGeom>
          <a:noFill/>
        </p:spPr>
        <p:txBody>
          <a:bodyPr wrap="square" rtlCol="0" anchor="t">
            <a:spAutoFit/>
          </a:bodyPr>
          <a:lstStyle/>
          <a:p>
            <a:pPr indent="0">
              <a:buNone/>
            </a:pPr>
            <a:r>
              <a:rPr lang="en-US" sz="1200">
                <a:latin typeface="Times New Roman" panose="02020603050405020304" charset="0"/>
                <a:cs typeface="Times New Roman" panose="02020603050405020304" charset="0"/>
                <a:sym typeface="+mn-ea"/>
              </a:rPr>
              <a:t> </a:t>
            </a:r>
            <a:r>
              <a:rPr lang="en-US" sz="1600" b="1">
                <a:latin typeface="宋体" panose="02010600030101010101" pitchFamily="2" charset="-122"/>
                <a:ea typeface="宋体" panose="02010600030101010101" pitchFamily="2" charset="-122"/>
                <a:cs typeface="宋体" panose="02010600030101010101" pitchFamily="2" charset="-122"/>
                <a:sym typeface="+mn-ea"/>
              </a:rPr>
              <a:t>(e)所有数据增强方法共同作用的训练集图片可视化（各方法使用概率不同）</a:t>
            </a:r>
          </a:p>
        </p:txBody>
      </p:sp>
      <p:sp>
        <p:nvSpPr>
          <p:cNvPr id="16" name="文本框 15"/>
          <p:cNvSpPr txBox="1"/>
          <p:nvPr/>
        </p:nvSpPr>
        <p:spPr>
          <a:xfrm>
            <a:off x="4386580" y="5668010"/>
            <a:ext cx="1517650" cy="337185"/>
          </a:xfrm>
          <a:prstGeom prst="rect">
            <a:avLst/>
          </a:prstGeom>
          <a:noFill/>
        </p:spPr>
        <p:txBody>
          <a:bodyPr wrap="none" rtlCol="0">
            <a:spAutoFit/>
          </a:bodyPr>
          <a:lstStyle/>
          <a:p>
            <a:pPr indent="0" algn="l">
              <a:buNone/>
            </a:pPr>
            <a:r>
              <a:rPr lang="en-US" sz="1600" b="1">
                <a:latin typeface="宋体" panose="02010600030101010101" pitchFamily="2" charset="-122"/>
                <a:ea typeface="宋体" panose="02010600030101010101" pitchFamily="2" charset="-122"/>
                <a:cs typeface="宋体" panose="02010600030101010101" pitchFamily="2" charset="-122"/>
                <a:sym typeface="+mn-ea"/>
              </a:rPr>
              <a:t>(d) CLAHE处理</a:t>
            </a:r>
            <a:endParaRPr lang="en-US" altLang="en-US" sz="1600" b="1">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26" name="直接连接符 25"/>
          <p:cNvCxnSpPr/>
          <p:nvPr/>
        </p:nvCxnSpPr>
        <p:spPr>
          <a:xfrm flipH="1">
            <a:off x="6825615" y="1183640"/>
            <a:ext cx="15240" cy="5120005"/>
          </a:xfrm>
          <a:prstGeom prst="line">
            <a:avLst/>
          </a:prstGeom>
          <a:ln>
            <a:solidFill>
              <a:srgbClr val="4B649F"/>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checkerboard(across)">
                                      <p:cBhvr>
                                        <p:cTn id="47" dur="500"/>
                                        <p:tgtEl>
                                          <p:spTgt spid="8"/>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checkerboard(across)">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3" grpId="0"/>
      <p:bldP spid="13" grpId="1"/>
      <p:bldP spid="15" grpId="0"/>
      <p:bldP spid="15"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2"/>
          <a:stretch>
            <a:fillRect/>
          </a:stretch>
        </p:blipFill>
        <p:spPr>
          <a:xfrm>
            <a:off x="9248140" y="6026150"/>
            <a:ext cx="2943860" cy="831850"/>
          </a:xfrm>
          <a:prstGeom prst="rect">
            <a:avLst/>
          </a:prstGeom>
          <a:noFill/>
          <a:ln w="9525">
            <a:noFill/>
          </a:ln>
        </p:spPr>
      </p:pic>
      <p:sp>
        <p:nvSpPr>
          <p:cNvPr id="48" name="任意多边形 47"/>
          <p:cNvSpPr/>
          <p:nvPr/>
        </p:nvSpPr>
        <p:spPr>
          <a:xfrm rot="5400000">
            <a:off x="1768475" y="-1470660"/>
            <a:ext cx="425450" cy="3963035"/>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321945" y="86995"/>
            <a:ext cx="840740" cy="70294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62" name="文本框 1066"/>
          <p:cNvSpPr txBox="1"/>
          <p:nvPr/>
        </p:nvSpPr>
        <p:spPr>
          <a:xfrm>
            <a:off x="1452880" y="297815"/>
            <a:ext cx="2510155" cy="398780"/>
          </a:xfrm>
          <a:prstGeom prst="rect">
            <a:avLst/>
          </a:prstGeom>
          <a:noFill/>
          <a:ln w="9525">
            <a:noFill/>
          </a:ln>
        </p:spPr>
        <p:txBody>
          <a:bodyPr wrap="square" anchor="t" anchorCtr="0">
            <a:spAutoFit/>
          </a:bodyPr>
          <a:lstStyle/>
          <a:p>
            <a:pPr algn="l"/>
            <a:r>
              <a:rPr lang="zh-CN" altLang="en-US" sz="2000" b="1" dirty="0">
                <a:solidFill>
                  <a:schemeClr val="bg1"/>
                </a:solidFill>
                <a:latin typeface="Arial" panose="020B0604020202020204" pitchFamily="34" charset="0"/>
                <a:ea typeface="微软雅黑" panose="020B0503020204020204" charset="-122"/>
              </a:rPr>
              <a:t>对比试验</a:t>
            </a:r>
          </a:p>
        </p:txBody>
      </p:sp>
      <p:sp>
        <p:nvSpPr>
          <p:cNvPr id="14" name="KSO_Shape"/>
          <p:cNvSpPr/>
          <p:nvPr/>
        </p:nvSpPr>
        <p:spPr bwMode="auto">
          <a:xfrm>
            <a:off x="503555" y="241300"/>
            <a:ext cx="478155" cy="394335"/>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base">
              <a:defRPr/>
            </a:pPr>
            <a:endParaRPr lang="zh-CN" altLang="en-US" strike="noStrike" noProof="1">
              <a:solidFill>
                <a:srgbClr val="FFFFFF"/>
              </a:solidFill>
            </a:endParaRPr>
          </a:p>
        </p:txBody>
      </p:sp>
      <p:graphicFrame>
        <p:nvGraphicFramePr>
          <p:cNvPr id="3" name="表格 2">
            <a:extLst>
              <a:ext uri="{FF2B5EF4-FFF2-40B4-BE49-F238E27FC236}">
                <a16:creationId xmlns:a16="http://schemas.microsoft.com/office/drawing/2014/main" id="{9589DD28-A103-570E-B796-FCB7CF428B60}"/>
              </a:ext>
            </a:extLst>
          </p:cNvPr>
          <p:cNvGraphicFramePr>
            <a:graphicFrameLocks noGrp="1"/>
          </p:cNvGraphicFramePr>
          <p:nvPr>
            <p:extLst>
              <p:ext uri="{D42A27DB-BD31-4B8C-83A1-F6EECF244321}">
                <p14:modId xmlns:p14="http://schemas.microsoft.com/office/powerpoint/2010/main" val="1878619201"/>
              </p:ext>
            </p:extLst>
          </p:nvPr>
        </p:nvGraphicFramePr>
        <p:xfrm>
          <a:off x="150126" y="3971498"/>
          <a:ext cx="11489350" cy="1798513"/>
        </p:xfrm>
        <a:graphic>
          <a:graphicData uri="http://schemas.openxmlformats.org/drawingml/2006/table">
            <a:tbl>
              <a:tblPr firstRow="1" firstCol="1" bandRow="1">
                <a:tableStyleId>{5C22544A-7EE6-4342-B048-85BDC9FD1C3A}</a:tableStyleId>
              </a:tblPr>
              <a:tblGrid>
                <a:gridCol w="2729552">
                  <a:extLst>
                    <a:ext uri="{9D8B030D-6E8A-4147-A177-3AD203B41FA5}">
                      <a16:colId xmlns:a16="http://schemas.microsoft.com/office/drawing/2014/main" val="1752034350"/>
                    </a:ext>
                  </a:extLst>
                </a:gridCol>
                <a:gridCol w="1528549">
                  <a:extLst>
                    <a:ext uri="{9D8B030D-6E8A-4147-A177-3AD203B41FA5}">
                      <a16:colId xmlns:a16="http://schemas.microsoft.com/office/drawing/2014/main" val="1966760710"/>
                    </a:ext>
                  </a:extLst>
                </a:gridCol>
                <a:gridCol w="1774209">
                  <a:extLst>
                    <a:ext uri="{9D8B030D-6E8A-4147-A177-3AD203B41FA5}">
                      <a16:colId xmlns:a16="http://schemas.microsoft.com/office/drawing/2014/main" val="227145907"/>
                    </a:ext>
                  </a:extLst>
                </a:gridCol>
                <a:gridCol w="1787857">
                  <a:extLst>
                    <a:ext uri="{9D8B030D-6E8A-4147-A177-3AD203B41FA5}">
                      <a16:colId xmlns:a16="http://schemas.microsoft.com/office/drawing/2014/main" val="899155127"/>
                    </a:ext>
                  </a:extLst>
                </a:gridCol>
                <a:gridCol w="1118547">
                  <a:extLst>
                    <a:ext uri="{9D8B030D-6E8A-4147-A177-3AD203B41FA5}">
                      <a16:colId xmlns:a16="http://schemas.microsoft.com/office/drawing/2014/main" val="3908692322"/>
                    </a:ext>
                  </a:extLst>
                </a:gridCol>
                <a:gridCol w="2550636">
                  <a:extLst>
                    <a:ext uri="{9D8B030D-6E8A-4147-A177-3AD203B41FA5}">
                      <a16:colId xmlns:a16="http://schemas.microsoft.com/office/drawing/2014/main" val="1814298318"/>
                    </a:ext>
                  </a:extLst>
                </a:gridCol>
              </a:tblGrid>
              <a:tr h="426913">
                <a:tc>
                  <a:txBody>
                    <a:bodyPr/>
                    <a:lstStyle/>
                    <a:p>
                      <a:pPr algn="ctr"/>
                      <a:r>
                        <a:rPr lang="zh-CN" sz="1400" kern="0" dirty="0">
                          <a:effectLst/>
                        </a:rPr>
                        <a:t>模型</a:t>
                      </a:r>
                      <a:endParaRPr lang="zh-CN" sz="2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Trian_time(s)</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400" kern="0">
                          <a:effectLst/>
                        </a:rPr>
                        <a:t>pre-process(ms)</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inference(ms)</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NMS(ms)</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400" kern="0">
                          <a:effectLst/>
                        </a:rPr>
                        <a:t>deep sort update(ms)</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01758915"/>
                  </a:ext>
                </a:extLst>
              </a:tr>
              <a:tr h="266821">
                <a:tc>
                  <a:txBody>
                    <a:bodyPr/>
                    <a:lstStyle/>
                    <a:p>
                      <a:pPr algn="ctr"/>
                      <a:r>
                        <a:rPr lang="en-US" sz="1400" kern="0">
                          <a:effectLst/>
                        </a:rPr>
                        <a:t>yolov5s</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25</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0" dirty="0">
                          <a:effectLst/>
                          <a:highlight>
                            <a:srgbClr val="FFFF00"/>
                          </a:highlight>
                        </a:rPr>
                        <a:t>0.6</a:t>
                      </a:r>
                      <a:endParaRPr lang="zh-CN" sz="2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highlight>
                            <a:srgbClr val="FFFF00"/>
                          </a:highlight>
                        </a:rPr>
                        <a:t>134.8</a:t>
                      </a:r>
                      <a:endParaRPr lang="zh-CN" sz="2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highlight>
                            <a:srgbClr val="FFFF00"/>
                          </a:highlight>
                        </a:rPr>
                        <a:t>0.9</a:t>
                      </a:r>
                      <a:endParaRPr lang="zh-CN" sz="2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highlight>
                            <a:srgbClr val="FFFF00"/>
                          </a:highlight>
                        </a:rPr>
                        <a:t>1168.9</a:t>
                      </a:r>
                      <a:endParaRPr lang="zh-CN" sz="2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6389961"/>
                  </a:ext>
                </a:extLst>
              </a:tr>
              <a:tr h="266821">
                <a:tc>
                  <a:txBody>
                    <a:bodyPr/>
                    <a:lstStyle/>
                    <a:p>
                      <a:pPr algn="ctr"/>
                      <a:r>
                        <a:rPr lang="en-US" sz="1400" kern="0">
                          <a:effectLst/>
                        </a:rPr>
                        <a:t>yolov5s_shf</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18</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0">
                          <a:effectLst/>
                        </a:rPr>
                        <a:t>0.6</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100.6</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0.8</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1018.4</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44583843"/>
                  </a:ext>
                </a:extLst>
              </a:tr>
              <a:tr h="266821">
                <a:tc>
                  <a:txBody>
                    <a:bodyPr/>
                    <a:lstStyle/>
                    <a:p>
                      <a:pPr algn="ctr"/>
                      <a:r>
                        <a:rPr lang="en-US" sz="1400" kern="0">
                          <a:effectLst/>
                        </a:rPr>
                        <a:t>yolov5s_shf_DA</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18</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0">
                          <a:effectLst/>
                        </a:rPr>
                        <a:t>0.8</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93.8</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0.9</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994.3</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3224271"/>
                  </a:ext>
                </a:extLst>
              </a:tr>
              <a:tr h="266821">
                <a:tc>
                  <a:txBody>
                    <a:bodyPr/>
                    <a:lstStyle/>
                    <a:p>
                      <a:pPr algn="ctr"/>
                      <a:r>
                        <a:rPr lang="en-US" sz="1400" kern="0">
                          <a:effectLst/>
                        </a:rPr>
                        <a:t>yolov5s_shf_DA_VL</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18</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0">
                          <a:effectLst/>
                        </a:rPr>
                        <a:t>0.5</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87.4</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0.7</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953.4</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1482993"/>
                  </a:ext>
                </a:extLst>
              </a:tr>
              <a:tr h="266821">
                <a:tc>
                  <a:txBody>
                    <a:bodyPr/>
                    <a:lstStyle/>
                    <a:p>
                      <a:pPr algn="ctr"/>
                      <a:r>
                        <a:rPr lang="en-US" sz="1400" kern="0">
                          <a:effectLst/>
                        </a:rPr>
                        <a:t>yolov5s_shf_DA_VL_BF</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rPr>
                        <a:t>18</a:t>
                      </a:r>
                      <a:endParaRPr lang="zh-CN" sz="28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r>
                        <a:rPr lang="en-US" sz="1800" kern="0" dirty="0">
                          <a:effectLst/>
                          <a:highlight>
                            <a:srgbClr val="FFFF00"/>
                          </a:highlight>
                        </a:rPr>
                        <a:t>0.5</a:t>
                      </a:r>
                      <a:endParaRPr lang="zh-CN" sz="2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highlight>
                            <a:srgbClr val="FFFF00"/>
                          </a:highlight>
                        </a:rPr>
                        <a:t>94.2</a:t>
                      </a:r>
                      <a:endParaRPr lang="zh-CN" sz="2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highlight>
                            <a:srgbClr val="FFFF00"/>
                          </a:highlight>
                        </a:rPr>
                        <a:t>0.8</a:t>
                      </a:r>
                      <a:endParaRPr lang="zh-CN" sz="2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highlight>
                            <a:srgbClr val="FFFF00"/>
                          </a:highlight>
                        </a:rPr>
                        <a:t>1011.2</a:t>
                      </a:r>
                      <a:endParaRPr lang="zh-CN" sz="2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5630290"/>
                  </a:ext>
                </a:extLst>
              </a:tr>
            </a:tbl>
          </a:graphicData>
        </a:graphic>
      </p:graphicFrame>
      <p:graphicFrame>
        <p:nvGraphicFramePr>
          <p:cNvPr id="5" name="表格 4">
            <a:extLst>
              <a:ext uri="{FF2B5EF4-FFF2-40B4-BE49-F238E27FC236}">
                <a16:creationId xmlns:a16="http://schemas.microsoft.com/office/drawing/2014/main" id="{6097FE2D-2881-7E9E-18E9-AA71C9BE93F3}"/>
              </a:ext>
            </a:extLst>
          </p:cNvPr>
          <p:cNvGraphicFramePr>
            <a:graphicFrameLocks noGrp="1"/>
          </p:cNvGraphicFramePr>
          <p:nvPr>
            <p:extLst>
              <p:ext uri="{D42A27DB-BD31-4B8C-83A1-F6EECF244321}">
                <p14:modId xmlns:p14="http://schemas.microsoft.com/office/powerpoint/2010/main" val="980124387"/>
              </p:ext>
            </p:extLst>
          </p:nvPr>
        </p:nvGraphicFramePr>
        <p:xfrm>
          <a:off x="150125" y="1421307"/>
          <a:ext cx="11489350" cy="1761018"/>
        </p:xfrm>
        <a:graphic>
          <a:graphicData uri="http://schemas.openxmlformats.org/drawingml/2006/table">
            <a:tbl>
              <a:tblPr firstRow="1" firstCol="1" bandRow="1">
                <a:tableStyleId>{5C22544A-7EE6-4342-B048-85BDC9FD1C3A}</a:tableStyleId>
              </a:tblPr>
              <a:tblGrid>
                <a:gridCol w="3413019">
                  <a:extLst>
                    <a:ext uri="{9D8B030D-6E8A-4147-A177-3AD203B41FA5}">
                      <a16:colId xmlns:a16="http://schemas.microsoft.com/office/drawing/2014/main" val="1807559267"/>
                    </a:ext>
                  </a:extLst>
                </a:gridCol>
                <a:gridCol w="2116762">
                  <a:extLst>
                    <a:ext uri="{9D8B030D-6E8A-4147-A177-3AD203B41FA5}">
                      <a16:colId xmlns:a16="http://schemas.microsoft.com/office/drawing/2014/main" val="1129751437"/>
                    </a:ext>
                  </a:extLst>
                </a:gridCol>
                <a:gridCol w="1866243">
                  <a:extLst>
                    <a:ext uri="{9D8B030D-6E8A-4147-A177-3AD203B41FA5}">
                      <a16:colId xmlns:a16="http://schemas.microsoft.com/office/drawing/2014/main" val="601373399"/>
                    </a:ext>
                  </a:extLst>
                </a:gridCol>
                <a:gridCol w="1429562">
                  <a:extLst>
                    <a:ext uri="{9D8B030D-6E8A-4147-A177-3AD203B41FA5}">
                      <a16:colId xmlns:a16="http://schemas.microsoft.com/office/drawing/2014/main" val="2925517971"/>
                    </a:ext>
                  </a:extLst>
                </a:gridCol>
                <a:gridCol w="2663764">
                  <a:extLst>
                    <a:ext uri="{9D8B030D-6E8A-4147-A177-3AD203B41FA5}">
                      <a16:colId xmlns:a16="http://schemas.microsoft.com/office/drawing/2014/main" val="331933000"/>
                    </a:ext>
                  </a:extLst>
                </a:gridCol>
              </a:tblGrid>
              <a:tr h="293503">
                <a:tc>
                  <a:txBody>
                    <a:bodyPr/>
                    <a:lstStyle/>
                    <a:p>
                      <a:pPr algn="ctr"/>
                      <a:r>
                        <a:rPr lang="zh-CN" sz="1600" kern="0">
                          <a:effectLst/>
                        </a:rPr>
                        <a:t>模型</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P</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R</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mAP@.5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mAP@.5:.95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2141703"/>
                  </a:ext>
                </a:extLst>
              </a:tr>
              <a:tr h="293503">
                <a:tc>
                  <a:txBody>
                    <a:bodyPr/>
                    <a:lstStyle/>
                    <a:p>
                      <a:pPr algn="ctr"/>
                      <a:r>
                        <a:rPr lang="en-US" sz="1600" kern="0">
                          <a:effectLst/>
                        </a:rPr>
                        <a:t>yolov5s</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0.756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0.64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highlight>
                            <a:srgbClr val="FFFF00"/>
                          </a:highlight>
                        </a:rPr>
                        <a:t>0.684</a:t>
                      </a:r>
                      <a:endParaRPr lang="zh-CN" sz="24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0.347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22963076"/>
                  </a:ext>
                </a:extLst>
              </a:tr>
              <a:tr h="293503">
                <a:tc>
                  <a:txBody>
                    <a:bodyPr/>
                    <a:lstStyle/>
                    <a:p>
                      <a:pPr algn="ctr"/>
                      <a:r>
                        <a:rPr lang="en-US" sz="1600" kern="0">
                          <a:effectLst/>
                        </a:rPr>
                        <a:t>yolov5s_shf</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0.738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0.589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0.637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0.287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34758353"/>
                  </a:ext>
                </a:extLst>
              </a:tr>
              <a:tr h="293503">
                <a:tc>
                  <a:txBody>
                    <a:bodyPr/>
                    <a:lstStyle/>
                    <a:p>
                      <a:pPr algn="ctr"/>
                      <a:r>
                        <a:rPr lang="en-US" sz="1600" kern="0">
                          <a:effectLst/>
                        </a:rPr>
                        <a:t>yolov5s_shf_DA</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0.776</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0.598</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0.661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0.309</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7419303"/>
                  </a:ext>
                </a:extLst>
              </a:tr>
              <a:tr h="293503">
                <a:tc>
                  <a:txBody>
                    <a:bodyPr/>
                    <a:lstStyle/>
                    <a:p>
                      <a:pPr algn="ctr"/>
                      <a:r>
                        <a:rPr lang="en-US" sz="1600" kern="0">
                          <a:effectLst/>
                        </a:rPr>
                        <a:t>yolov5s_shf_DA_VL</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0.767</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0.595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0.662</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0.311</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52217372"/>
                  </a:ext>
                </a:extLst>
              </a:tr>
              <a:tr h="293503">
                <a:tc>
                  <a:txBody>
                    <a:bodyPr/>
                    <a:lstStyle/>
                    <a:p>
                      <a:pPr algn="ctr"/>
                      <a:r>
                        <a:rPr lang="en-US" sz="1600" kern="0">
                          <a:effectLst/>
                        </a:rPr>
                        <a:t>yolov5s_shf_DA_VL_BF</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0.764</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a:effectLst/>
                        </a:rPr>
                        <a:t>0.625</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highlight>
                            <a:srgbClr val="FFFF00"/>
                          </a:highlight>
                        </a:rPr>
                        <a:t>0.671</a:t>
                      </a:r>
                      <a:endParaRPr lang="zh-CN" sz="24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r>
                        <a:rPr lang="en-US" sz="1600" kern="0" dirty="0">
                          <a:effectLst/>
                        </a:rPr>
                        <a:t>0.327</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3788094"/>
                  </a:ext>
                </a:extLst>
              </a:tr>
            </a:tbl>
          </a:graphicData>
        </a:graphic>
      </p:graphicFrame>
    </p:spTree>
    <p:extLst>
      <p:ext uri="{BB962C8B-B14F-4D97-AF65-F5344CB8AC3E}">
        <p14:creationId xmlns:p14="http://schemas.microsoft.com/office/powerpoint/2010/main" val="41873271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6"/>
          <p:cNvPicPr>
            <a:picLocks noChangeAspect="1"/>
          </p:cNvPicPr>
          <p:nvPr/>
        </p:nvPicPr>
        <p:blipFill>
          <a:blip r:embed="rId2"/>
          <a:stretch>
            <a:fillRect/>
          </a:stretch>
        </p:blipFill>
        <p:spPr>
          <a:xfrm>
            <a:off x="9248140" y="6026150"/>
            <a:ext cx="2943860" cy="831850"/>
          </a:xfrm>
          <a:prstGeom prst="rect">
            <a:avLst/>
          </a:prstGeom>
          <a:noFill/>
          <a:ln w="9525">
            <a:noFill/>
          </a:ln>
        </p:spPr>
      </p:pic>
      <p:sp>
        <p:nvSpPr>
          <p:cNvPr id="48" name="任意多边形 47"/>
          <p:cNvSpPr/>
          <p:nvPr/>
        </p:nvSpPr>
        <p:spPr>
          <a:xfrm rot="5400000">
            <a:off x="1299845" y="-1001395"/>
            <a:ext cx="425450" cy="3025140"/>
          </a:xfrm>
          <a:custGeom>
            <a:avLst/>
            <a:gdLst>
              <a:gd name="connsiteX0" fmla="*/ 0 w 990604"/>
              <a:gd name="connsiteY0" fmla="*/ 5956738 h 5956738"/>
              <a:gd name="connsiteX1" fmla="*/ 0 w 990604"/>
              <a:gd name="connsiteY1" fmla="*/ 317938 h 5956738"/>
              <a:gd name="connsiteX2" fmla="*/ 6 w 990604"/>
              <a:gd name="connsiteY2" fmla="*/ 317938 h 5956738"/>
              <a:gd name="connsiteX3" fmla="*/ 495305 w 990604"/>
              <a:gd name="connsiteY3" fmla="*/ 0 h 5956738"/>
              <a:gd name="connsiteX4" fmla="*/ 990604 w 990604"/>
              <a:gd name="connsiteY4" fmla="*/ 317938 h 5956738"/>
              <a:gd name="connsiteX5" fmla="*/ 990601 w 990604"/>
              <a:gd name="connsiteY5" fmla="*/ 317938 h 5956738"/>
              <a:gd name="connsiteX6" fmla="*/ 990601 w 990604"/>
              <a:gd name="connsiteY6" fmla="*/ 5956738 h 595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04" h="5956738">
                <a:moveTo>
                  <a:pt x="0" y="5956738"/>
                </a:moveTo>
                <a:lnTo>
                  <a:pt x="0" y="317938"/>
                </a:lnTo>
                <a:lnTo>
                  <a:pt x="6" y="317938"/>
                </a:lnTo>
                <a:lnTo>
                  <a:pt x="495305" y="0"/>
                </a:lnTo>
                <a:lnTo>
                  <a:pt x="990604" y="317938"/>
                </a:lnTo>
                <a:lnTo>
                  <a:pt x="990601" y="317938"/>
                </a:lnTo>
                <a:lnTo>
                  <a:pt x="990601" y="5956738"/>
                </a:lnTo>
                <a:close/>
              </a:path>
            </a:pathLst>
          </a:cu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321945" y="86995"/>
            <a:ext cx="840740" cy="702945"/>
          </a:xfrm>
          <a:prstGeom prst="ellipse">
            <a:avLst/>
          </a:prstGeom>
          <a:solidFill>
            <a:schemeClr val="bg1"/>
          </a:solidFill>
          <a:ln w="381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62" name="文本框 1066"/>
          <p:cNvSpPr txBox="1"/>
          <p:nvPr/>
        </p:nvSpPr>
        <p:spPr>
          <a:xfrm>
            <a:off x="1452880" y="297815"/>
            <a:ext cx="1855470" cy="398780"/>
          </a:xfrm>
          <a:prstGeom prst="rect">
            <a:avLst/>
          </a:prstGeom>
          <a:noFill/>
          <a:ln w="9525">
            <a:noFill/>
          </a:ln>
        </p:spPr>
        <p:txBody>
          <a:bodyPr wrap="square" anchor="t" anchorCtr="0">
            <a:spAutoFit/>
          </a:bodyPr>
          <a:lstStyle/>
          <a:p>
            <a:pPr algn="l"/>
            <a:r>
              <a:rPr lang="zh-CN" altLang="en-US" sz="2000" b="1" dirty="0">
                <a:solidFill>
                  <a:schemeClr val="bg1"/>
                </a:solidFill>
                <a:sym typeface="+mn-ea"/>
              </a:rPr>
              <a:t>项目拓展</a:t>
            </a:r>
            <a:endParaRPr lang="zh-CN" altLang="en-US" sz="2000" b="1" dirty="0">
              <a:solidFill>
                <a:schemeClr val="bg1"/>
              </a:solidFill>
              <a:latin typeface="Arial" panose="020B0604020202020204" pitchFamily="34" charset="0"/>
              <a:ea typeface="微软雅黑" panose="020B0503020204020204" charset="-122"/>
              <a:sym typeface="+mn-ea"/>
            </a:endParaRPr>
          </a:p>
        </p:txBody>
      </p:sp>
      <p:sp>
        <p:nvSpPr>
          <p:cNvPr id="14" name="KSO_Shape"/>
          <p:cNvSpPr/>
          <p:nvPr/>
        </p:nvSpPr>
        <p:spPr bwMode="auto">
          <a:xfrm>
            <a:off x="503555" y="241300"/>
            <a:ext cx="478155" cy="394335"/>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base">
              <a:defRPr/>
            </a:pPr>
            <a:endParaRPr lang="zh-CN" altLang="en-US" strike="noStrike" noProof="1">
              <a:solidFill>
                <a:srgbClr val="FFFFFF"/>
              </a:solidFill>
            </a:endParaRPr>
          </a:p>
        </p:txBody>
      </p:sp>
      <p:sp>
        <p:nvSpPr>
          <p:cNvPr id="25" name="文本框 24"/>
          <p:cNvSpPr txBox="1"/>
          <p:nvPr/>
        </p:nvSpPr>
        <p:spPr>
          <a:xfrm>
            <a:off x="6800215" y="6390005"/>
            <a:ext cx="1494790" cy="368300"/>
          </a:xfrm>
          <a:prstGeom prst="rect">
            <a:avLst/>
          </a:prstGeom>
          <a:noFill/>
        </p:spPr>
        <p:txBody>
          <a:bodyPr wrap="square" rtlCol="0" anchor="t">
            <a:spAutoFit/>
          </a:bodyPr>
          <a:lstStyle/>
          <a:p>
            <a:pPr algn="l">
              <a:lnSpc>
                <a:spcPct val="150000"/>
              </a:lnSpc>
            </a:pPr>
            <a:r>
              <a:rPr lang="zh-CN" altLang="en-US" sz="1200" dirty="0">
                <a:solidFill>
                  <a:schemeClr val="tx1"/>
                </a:solidFill>
                <a:sym typeface="+mn-ea"/>
              </a:rPr>
              <a:t>Deepsort结构图</a:t>
            </a:r>
          </a:p>
        </p:txBody>
      </p:sp>
      <p:pic>
        <p:nvPicPr>
          <p:cNvPr id="2" name="图片 3"/>
          <p:cNvPicPr>
            <a:picLocks noChangeAspect="1"/>
          </p:cNvPicPr>
          <p:nvPr/>
        </p:nvPicPr>
        <p:blipFill>
          <a:blip r:embed="rId3"/>
          <a:srcRect r="969" b="4851"/>
          <a:stretch>
            <a:fillRect/>
          </a:stretch>
        </p:blipFill>
        <p:spPr>
          <a:xfrm>
            <a:off x="3756025" y="3942715"/>
            <a:ext cx="7165975" cy="2538730"/>
          </a:xfrm>
          <a:prstGeom prst="rect">
            <a:avLst/>
          </a:prstGeom>
        </p:spPr>
      </p:pic>
      <p:sp>
        <p:nvSpPr>
          <p:cNvPr id="4" name="文本框 3"/>
          <p:cNvSpPr txBox="1"/>
          <p:nvPr/>
        </p:nvSpPr>
        <p:spPr>
          <a:xfrm>
            <a:off x="721360" y="936625"/>
            <a:ext cx="10378440" cy="3415030"/>
          </a:xfrm>
          <a:prstGeom prst="rect">
            <a:avLst/>
          </a:prstGeom>
          <a:noFill/>
        </p:spPr>
        <p:txBody>
          <a:bodyPr wrap="square" rtlCol="0" anchor="t">
            <a:spAutoFit/>
          </a:bodyPr>
          <a:lstStyle/>
          <a:p>
            <a:pPr algn="l">
              <a:lnSpc>
                <a:spcPct val="150000"/>
              </a:lnSpc>
              <a:buClrTx/>
              <a:buSzTx/>
              <a:buFontTx/>
            </a:pPr>
            <a:r>
              <a:rPr lang="en-US" altLang="zh-CN" sz="1600" dirty="0">
                <a:sym typeface="+mn-ea"/>
              </a:rPr>
              <a:t>      </a:t>
            </a:r>
            <a:r>
              <a:rPr lang="zh-CN" altLang="en-US" sz="1600" dirty="0">
                <a:sym typeface="+mn-ea"/>
              </a:rPr>
              <a:t>我们团队在保证海洋鱼类检测的精度和效率的同时，更希望其能发挥实际作用，即实现落地功能，普通的检测功能可能并不能很好地体现出项目的实际经济效益，为此我们采用了Deepsort算法，实现了鱼类的多目标跟踪，同时附带了计数功能，这使得海洋鱼类检测这个项目可以应用在养殖业等实际产业中，帮助提高产量和监控鱼类健康程度等，如我们可以通过对比检测到的鱼类数量的变化，计算密度或者鱼群的增长率获得相关健康信息。</a:t>
            </a:r>
          </a:p>
          <a:p>
            <a:pPr algn="l">
              <a:lnSpc>
                <a:spcPct val="150000"/>
              </a:lnSpc>
              <a:buClrTx/>
              <a:buSzTx/>
              <a:buFontTx/>
            </a:pPr>
            <a:r>
              <a:rPr lang="en-US" altLang="zh-CN" sz="1600" dirty="0">
                <a:sym typeface="+mn-ea"/>
              </a:rPr>
              <a:t>      </a:t>
            </a:r>
            <a:r>
              <a:rPr lang="zh-CN" altLang="en-US" sz="1600" dirty="0">
                <a:sym typeface="+mn-ea"/>
              </a:rPr>
              <a:t>Deepsor算法的主要步骤为先获取原始视频帧，利用yolov5目标检测器对视频帧中的目标进行检测，并将检测到的目标的框中的特征提取出来，该特征包括表观特征和运动特征，最后计算前后两帧目标之前的匹配程度，以此为每个追踪到的目标分配编号ID。Deepsort由sort算法发展而来， 由于sort算法还是比较粗糙的追踪算法，当物体发生遮挡的时候，特别容易丢失自己的ID。而Deepsort算法在sort算法的基础上增加了级联匹配和新轨迹的确认，Deepsort结构图如下：</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Q5ODhjZmI5ODEwZjI5ZDVmNDJkYWE2ZTc2NTcxMWQifQ=="/>
</p:tagLst>
</file>

<file path=ppt/tags/tag2.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SubTitle"/>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51228104613"/>
  <p:tag name="MH_LIBRARY" val="GRAPHIC"/>
  <p:tag name="MH_TYPE" val="Other"/>
  <p:tag name="MH_ORDER" val="3"/>
</p:tagLst>
</file>

<file path=ppt/theme/theme1.xml><?xml version="1.0" encoding="utf-8"?>
<a:theme xmlns:a="http://schemas.openxmlformats.org/drawingml/2006/main" name="Office 主题">
  <a:themeElements>
    <a:clrScheme name="自定义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4E67C8"/>
      </a:accent6>
      <a:hlink>
        <a:srgbClr val="56C7AA"/>
      </a:hlink>
      <a:folHlink>
        <a:srgbClr val="59A8D1"/>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4E67C8"/>
      </a:accent6>
      <a:hlink>
        <a:srgbClr val="56C7AA"/>
      </a:hlink>
      <a:folHlink>
        <a:srgbClr val="59A8D1"/>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1285</Words>
  <Application>Microsoft Office PowerPoint</Application>
  <PresentationFormat>宽屏</PresentationFormat>
  <Paragraphs>122</Paragraphs>
  <Slides>13</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13</vt:i4>
      </vt:variant>
    </vt:vector>
  </HeadingPairs>
  <TitlesOfParts>
    <vt:vector size="20" baseType="lpstr">
      <vt:lpstr>华文中宋</vt:lpstr>
      <vt:lpstr>宋体</vt:lpstr>
      <vt:lpstr>Arial</vt:lpstr>
      <vt:lpstr>Calibri</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景辉 黄</cp:lastModifiedBy>
  <cp:revision>67</cp:revision>
  <dcterms:created xsi:type="dcterms:W3CDTF">2016-01-15T03:19:00Z</dcterms:created>
  <dcterms:modified xsi:type="dcterms:W3CDTF">2024-03-07T06:06:09Z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3E930DB11BC2412FA23334F5709D7F21</vt:lpwstr>
  </property>
</Properties>
</file>